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Lst>
  <p:sldSz cx="9144000" cy="5143500"/>
  <p:notesSz cx="6858000" cy="9144000"/>
  <p:embeddedFontLst>
    <p:embeddedFont>
      <p:font typeface="Alibaba Sans Thai" panose="020B0503020203040204" charset="-122"/>
      <p:regular r:id="rId33"/>
    </p:embeddedFont>
    <p:embeddedFont>
      <p:font typeface="微软雅黑" panose="020B0503020204020204" charset="-122"/>
      <p:regular r:id="rId34"/>
    </p:embeddedFont>
    <p:embeddedFont>
      <p:font typeface="Noto Sans Symbols"/>
      <p:regular r:id="rId35"/>
      <p:bold r:id="rId36"/>
    </p:embeddedFont>
    <p:embeddedFont>
      <p:font typeface="Webdings" panose="05030102010509060703" charset="0"/>
      <p:regular r:id="rId37"/>
    </p:embeddedFont>
    <p:embeddedFont>
      <p:font typeface="Arimo" panose="020B0604020202020204"/>
      <p:regular r:id="rId38"/>
      <p:bold r:id="rId39"/>
      <p:italic r:id="rId40"/>
      <p:boldItalic r:id="rId41"/>
    </p:embeddedFont>
  </p:embeddedFontLst>
  <p:custDataLst>
    <p:tags r:id="rId4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9E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1D88BD2-2418-4EA3-8821-AB6A8BF71D6B}"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1.xml"/><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notesMaster" Target="notesMasters/notesMaster1.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 name="Shape 7"/>
        <p:cNvGrpSpPr/>
        <p:nvPr/>
      </p:nvGrpSpPr>
      <p:grpSpPr>
        <a:xfrm>
          <a:off x="0" y="0"/>
          <a:ext cx="0" cy="0"/>
          <a:chOff x="0" y="0"/>
          <a:chExt cx="0" cy="0"/>
        </a:xfrm>
      </p:grpSpPr>
      <p:sp>
        <p:nvSpPr>
          <p:cNvPr id="8" name="Google Shape;8;p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 name="Google Shape;9;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75" name="Shape 75"/>
        <p:cNvGrpSpPr/>
        <p:nvPr/>
      </p:nvGrpSpPr>
      <p:grpSpPr>
        <a:xfrm>
          <a:off x="0" y="0"/>
          <a:ext cx="0" cy="0"/>
          <a:chOff x="0" y="0"/>
          <a:chExt cx="0" cy="0"/>
        </a:xfrm>
      </p:grpSpPr>
      <p:sp>
        <p:nvSpPr>
          <p:cNvPr id="76" name="Google Shape;76;p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 name="Google Shape;77;p1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7" name="Google Shape;87;p1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2" name="Shape 92"/>
        <p:cNvGrpSpPr/>
        <p:nvPr/>
      </p:nvGrpSpPr>
      <p:grpSpPr>
        <a:xfrm>
          <a:off x="0" y="0"/>
          <a:ext cx="0" cy="0"/>
          <a:chOff x="0" y="0"/>
          <a:chExt cx="0" cy="0"/>
        </a:xfrm>
      </p:grpSpPr>
      <p:sp>
        <p:nvSpPr>
          <p:cNvPr id="93" name="Google Shape;93;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4" name="Google Shape;94;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1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6" name="Shape 116"/>
        <p:cNvGrpSpPr/>
        <p:nvPr/>
      </p:nvGrpSpPr>
      <p:grpSpPr>
        <a:xfrm>
          <a:off x="0" y="0"/>
          <a:ext cx="0" cy="0"/>
          <a:chOff x="0" y="0"/>
          <a:chExt cx="0" cy="0"/>
        </a:xfrm>
      </p:grpSpPr>
      <p:sp>
        <p:nvSpPr>
          <p:cNvPr id="117" name="Google Shape;117;p1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8" name="Google Shape;118;p1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6" name="Shape 126"/>
        <p:cNvGrpSpPr/>
        <p:nvPr/>
      </p:nvGrpSpPr>
      <p:grpSpPr>
        <a:xfrm>
          <a:off x="0" y="0"/>
          <a:ext cx="0" cy="0"/>
          <a:chOff x="0" y="0"/>
          <a:chExt cx="0" cy="0"/>
        </a:xfrm>
      </p:grpSpPr>
      <p:sp>
        <p:nvSpPr>
          <p:cNvPr id="127" name="Google Shape;127;p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8" name="Google Shape;128;p1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3" name="Shape 133"/>
        <p:cNvGrpSpPr/>
        <p:nvPr/>
      </p:nvGrpSpPr>
      <p:grpSpPr>
        <a:xfrm>
          <a:off x="0" y="0"/>
          <a:ext cx="0" cy="0"/>
          <a:chOff x="0" y="0"/>
          <a:chExt cx="0" cy="0"/>
        </a:xfrm>
      </p:grpSpPr>
      <p:sp>
        <p:nvSpPr>
          <p:cNvPr id="134" name="Google Shape;134;p1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35" name="Google Shape;135;p1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p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46" name="Google Shape;146;p1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8" name="Shape 158"/>
        <p:cNvGrpSpPr/>
        <p:nvPr/>
      </p:nvGrpSpPr>
      <p:grpSpPr>
        <a:xfrm>
          <a:off x="0" y="0"/>
          <a:ext cx="0" cy="0"/>
          <a:chOff x="0" y="0"/>
          <a:chExt cx="0" cy="0"/>
        </a:xfrm>
      </p:grpSpPr>
      <p:sp>
        <p:nvSpPr>
          <p:cNvPr id="159" name="Google Shape;159;p1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0" name="Google Shape;160;p1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0" name="Shape 190"/>
        <p:cNvGrpSpPr/>
        <p:nvPr/>
      </p:nvGrpSpPr>
      <p:grpSpPr>
        <a:xfrm>
          <a:off x="0" y="0"/>
          <a:ext cx="0" cy="0"/>
          <a:chOff x="0" y="0"/>
          <a:chExt cx="0" cy="0"/>
        </a:xfrm>
      </p:grpSpPr>
      <p:sp>
        <p:nvSpPr>
          <p:cNvPr id="191" name="Google Shape;191;p1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92" name="Google Shape;192;p1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 name="Shape 15"/>
        <p:cNvGrpSpPr/>
        <p:nvPr/>
      </p:nvGrpSpPr>
      <p:grpSpPr>
        <a:xfrm>
          <a:off x="0" y="0"/>
          <a:ext cx="0" cy="0"/>
          <a:chOff x="0" y="0"/>
          <a:chExt cx="0" cy="0"/>
        </a:xfrm>
      </p:grpSpPr>
      <p:sp>
        <p:nvSpPr>
          <p:cNvPr id="16" name="Google Shape;1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7" name="Google Shape;1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8" name="Shape 218"/>
        <p:cNvGrpSpPr/>
        <p:nvPr/>
      </p:nvGrpSpPr>
      <p:grpSpPr>
        <a:xfrm>
          <a:off x="0" y="0"/>
          <a:ext cx="0" cy="0"/>
          <a:chOff x="0" y="0"/>
          <a:chExt cx="0" cy="0"/>
        </a:xfrm>
      </p:grpSpPr>
      <p:sp>
        <p:nvSpPr>
          <p:cNvPr id="219" name="Google Shape;219;p2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0" name="Google Shape;220;p2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5" name="Shape 225"/>
        <p:cNvGrpSpPr/>
        <p:nvPr/>
      </p:nvGrpSpPr>
      <p:grpSpPr>
        <a:xfrm>
          <a:off x="0" y="0"/>
          <a:ext cx="0" cy="0"/>
          <a:chOff x="0" y="0"/>
          <a:chExt cx="0" cy="0"/>
        </a:xfrm>
      </p:grpSpPr>
      <p:sp>
        <p:nvSpPr>
          <p:cNvPr id="226" name="Google Shape;226;p2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7" name="Google Shape;227;p2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5" name="Shape 235"/>
        <p:cNvGrpSpPr/>
        <p:nvPr/>
      </p:nvGrpSpPr>
      <p:grpSpPr>
        <a:xfrm>
          <a:off x="0" y="0"/>
          <a:ext cx="0" cy="0"/>
          <a:chOff x="0" y="0"/>
          <a:chExt cx="0" cy="0"/>
        </a:xfrm>
      </p:grpSpPr>
      <p:sp>
        <p:nvSpPr>
          <p:cNvPr id="236" name="Google Shape;236;p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37" name="Google Shape;237;p2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3" name="Shape 243"/>
        <p:cNvGrpSpPr/>
        <p:nvPr/>
      </p:nvGrpSpPr>
      <p:grpSpPr>
        <a:xfrm>
          <a:off x="0" y="0"/>
          <a:ext cx="0" cy="0"/>
          <a:chOff x="0" y="0"/>
          <a:chExt cx="0" cy="0"/>
        </a:xfrm>
      </p:grpSpPr>
      <p:sp>
        <p:nvSpPr>
          <p:cNvPr id="244" name="Google Shape;244;p2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45" name="Google Shape;245;p2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2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2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8" name="Shape 258"/>
        <p:cNvGrpSpPr/>
        <p:nvPr/>
      </p:nvGrpSpPr>
      <p:grpSpPr>
        <a:xfrm>
          <a:off x="0" y="0"/>
          <a:ext cx="0" cy="0"/>
          <a:chOff x="0" y="0"/>
          <a:chExt cx="0" cy="0"/>
        </a:xfrm>
      </p:grpSpPr>
      <p:sp>
        <p:nvSpPr>
          <p:cNvPr id="259" name="Google Shape;259;p2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60" name="Google Shape;260;p2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5" name="Shape 265"/>
        <p:cNvGrpSpPr/>
        <p:nvPr/>
      </p:nvGrpSpPr>
      <p:grpSpPr>
        <a:xfrm>
          <a:off x="0" y="0"/>
          <a:ext cx="0" cy="0"/>
          <a:chOff x="0" y="0"/>
          <a:chExt cx="0" cy="0"/>
        </a:xfrm>
      </p:grpSpPr>
      <p:sp>
        <p:nvSpPr>
          <p:cNvPr id="266" name="Google Shape;266;p2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67" name="Google Shape;267;p2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 name="Shape 23"/>
        <p:cNvGrpSpPr/>
        <p:nvPr/>
      </p:nvGrpSpPr>
      <p:grpSpPr>
        <a:xfrm>
          <a:off x="0" y="0"/>
          <a:ext cx="0" cy="0"/>
          <a:chOff x="0" y="0"/>
          <a:chExt cx="0" cy="0"/>
        </a:xfrm>
      </p:grpSpPr>
      <p:sp>
        <p:nvSpPr>
          <p:cNvPr id="24" name="Google Shape;24;p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 name="Google Shape;25;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 name="Shape 31"/>
        <p:cNvGrpSpPr/>
        <p:nvPr/>
      </p:nvGrpSpPr>
      <p:grpSpPr>
        <a:xfrm>
          <a:off x="0" y="0"/>
          <a:ext cx="0" cy="0"/>
          <a:chOff x="0" y="0"/>
          <a:chExt cx="0" cy="0"/>
        </a:xfrm>
      </p:grpSpPr>
      <p:sp>
        <p:nvSpPr>
          <p:cNvPr id="32" name="Google Shape;32;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3" name="Google Shape;33;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 name="Shape 38"/>
        <p:cNvGrpSpPr/>
        <p:nvPr/>
      </p:nvGrpSpPr>
      <p:grpSpPr>
        <a:xfrm>
          <a:off x="0" y="0"/>
          <a:ext cx="0" cy="0"/>
          <a:chOff x="0" y="0"/>
          <a:chExt cx="0" cy="0"/>
        </a:xfrm>
      </p:grpSpPr>
      <p:sp>
        <p:nvSpPr>
          <p:cNvPr id="39" name="Google Shape;39;p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0" name="Google Shape;40;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 name="Shape 45"/>
        <p:cNvGrpSpPr/>
        <p:nvPr/>
      </p:nvGrpSpPr>
      <p:grpSpPr>
        <a:xfrm>
          <a:off x="0" y="0"/>
          <a:ext cx="0" cy="0"/>
          <a:chOff x="0" y="0"/>
          <a:chExt cx="0" cy="0"/>
        </a:xfrm>
      </p:grpSpPr>
      <p:sp>
        <p:nvSpPr>
          <p:cNvPr id="46" name="Google Shape;46;p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7" name="Google Shape;47;p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2" name="Shape 52"/>
        <p:cNvGrpSpPr/>
        <p:nvPr/>
      </p:nvGrpSpPr>
      <p:grpSpPr>
        <a:xfrm>
          <a:off x="0" y="0"/>
          <a:ext cx="0" cy="0"/>
          <a:chOff x="0" y="0"/>
          <a:chExt cx="0" cy="0"/>
        </a:xfrm>
      </p:grpSpPr>
      <p:sp>
        <p:nvSpPr>
          <p:cNvPr id="53" name="Google Shape;53;p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4" name="Google Shape;54;p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59" name="Shape 59"/>
        <p:cNvGrpSpPr/>
        <p:nvPr/>
      </p:nvGrpSpPr>
      <p:grpSpPr>
        <a:xfrm>
          <a:off x="0" y="0"/>
          <a:ext cx="0" cy="0"/>
          <a:chOff x="0" y="0"/>
          <a:chExt cx="0" cy="0"/>
        </a:xfrm>
      </p:grpSpPr>
      <p:sp>
        <p:nvSpPr>
          <p:cNvPr id="60" name="Google Shape;60;p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61" name="Google Shape;61;p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66" name="Shape 66"/>
        <p:cNvGrpSpPr/>
        <p:nvPr/>
      </p:nvGrpSpPr>
      <p:grpSpPr>
        <a:xfrm>
          <a:off x="0" y="0"/>
          <a:ext cx="0" cy="0"/>
          <a:chOff x="0" y="0"/>
          <a:chExt cx="0" cy="0"/>
        </a:xfrm>
      </p:grpSpPr>
      <p:sp>
        <p:nvSpPr>
          <p:cNvPr id="67" name="Google Shape;67;p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68" name="Google Shape;68;p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4.png"/><Relationship Id="rId4" Type="http://schemas.openxmlformats.org/officeDocument/2006/relationships/image" Target="../media/image3.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1" Type="http://schemas.openxmlformats.org/officeDocument/2006/relationships/notesSlide" Target="../notesSlides/notesSlide19.xml"/><Relationship Id="rId20" Type="http://schemas.openxmlformats.org/officeDocument/2006/relationships/slideLayout" Target="../slideLayouts/slideLayout1.xml"/><Relationship Id="rId2" Type="http://schemas.openxmlformats.org/officeDocument/2006/relationships/image" Target="../media/image21.jpeg"/><Relationship Id="rId19" Type="http://schemas.openxmlformats.org/officeDocument/2006/relationships/image" Target="../media/image37.jpeg"/><Relationship Id="rId18" Type="http://schemas.openxmlformats.org/officeDocument/2006/relationships/image" Target="../media/image36.jpeg"/><Relationship Id="rId17" Type="http://schemas.openxmlformats.org/officeDocument/2006/relationships/image" Target="../media/image3.png"/><Relationship Id="rId16" Type="http://schemas.openxmlformats.org/officeDocument/2006/relationships/image" Target="../media/image35.png"/><Relationship Id="rId15" Type="http://schemas.openxmlformats.org/officeDocument/2006/relationships/image" Target="../media/image34.png"/><Relationship Id="rId14" Type="http://schemas.openxmlformats.org/officeDocument/2006/relationships/image" Target="../media/image33.png"/><Relationship Id="rId13" Type="http://schemas.openxmlformats.org/officeDocument/2006/relationships/image" Target="../media/image32.png"/><Relationship Id="rId12" Type="http://schemas.openxmlformats.org/officeDocument/2006/relationships/image" Target="../media/image31.png"/><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0" name="Shape 10"/>
        <p:cNvGrpSpPr/>
        <p:nvPr/>
      </p:nvGrpSpPr>
      <p:grpSpPr>
        <a:xfrm>
          <a:off x="0" y="0"/>
          <a:ext cx="0" cy="0"/>
          <a:chOff x="0" y="0"/>
          <a:chExt cx="0" cy="0"/>
        </a:xfrm>
      </p:grpSpPr>
      <p:sp>
        <p:nvSpPr>
          <p:cNvPr id="11" name="Google Shape;11;p1"/>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12" name="Google Shape;12;p1"/>
          <p:cNvPicPr preferRelativeResize="0"/>
          <p:nvPr/>
        </p:nvPicPr>
        <p:blipFill rotWithShape="1">
          <a:blip r:embed="rId1"/>
          <a:srcRect/>
          <a:stretch>
            <a:fillRect/>
          </a:stretch>
        </p:blipFill>
        <p:spPr>
          <a:xfrm>
            <a:off x="4718622" y="1424409"/>
            <a:ext cx="3889545" cy="2965975"/>
          </a:xfrm>
          <a:prstGeom prst="rect">
            <a:avLst/>
          </a:prstGeom>
          <a:noFill/>
          <a:ln>
            <a:noFill/>
          </a:ln>
        </p:spPr>
      </p:pic>
      <p:sp>
        <p:nvSpPr>
          <p:cNvPr id="13" name="Google Shape;13;p1"/>
          <p:cNvSpPr/>
          <p:nvPr/>
        </p:nvSpPr>
        <p:spPr>
          <a:xfrm>
            <a:off x="565785" y="2249805"/>
            <a:ext cx="4177665" cy="783590"/>
          </a:xfrm>
          <a:prstGeom prst="rect">
            <a:avLst/>
          </a:prstGeom>
          <a:noFill/>
          <a:ln>
            <a:noFill/>
          </a:ln>
        </p:spPr>
        <p:txBody>
          <a:bodyPr spcFirstLastPara="1" wrap="square" lIns="0" tIns="0" rIns="0" bIns="0" anchor="t" anchorCtr="0">
            <a:noAutofit/>
          </a:bodyPr>
          <a:lstStyle/>
          <a:p>
            <a:pPr marL="0" marR="0" lvl="0" indent="0" algn="l" rtl="0">
              <a:lnSpc>
                <a:spcPct val="7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26035" marR="0" lvl="0" indent="0" algn="l" rtl="0">
              <a:lnSpc>
                <a:spcPct val="87000"/>
              </a:lnSpc>
              <a:spcBef>
                <a:spcPts val="0"/>
              </a:spcBef>
              <a:spcAft>
                <a:spcPts val="0"/>
              </a:spcAft>
              <a:buNone/>
            </a:pPr>
            <a:r>
              <a:rPr lang="en-US" sz="3600" b="1"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Kertas Putih SFP</a:t>
            </a:r>
            <a:endParaRPr lang="en-US" sz="3900" b="1"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endParaRPr>
          </a:p>
          <a:p>
            <a:pPr marL="0" marR="0" lvl="0" indent="0" algn="l" rtl="0">
              <a:lnSpc>
                <a:spcPct val="116000"/>
              </a:lnSpc>
              <a:spcBef>
                <a:spcPts val="0"/>
              </a:spcBef>
              <a:spcAft>
                <a:spcPts val="0"/>
              </a:spcAft>
              <a:buNone/>
            </a:pPr>
            <a:endParaRPr sz="5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84000"/>
              </a:lnSpc>
              <a:spcBef>
                <a:spcPts val="5"/>
              </a:spcBef>
              <a:spcAft>
                <a:spcPts val="0"/>
              </a:spcAft>
              <a:buNone/>
            </a:pPr>
            <a:r>
              <a:rPr lang="en-US" sz="1200">
                <a:solidFill>
                  <a:srgbClr val="79EFBD"/>
                </a:solidFill>
                <a:latin typeface="Alibaba Sans Thai" panose="020B0503020203040204" charset="-122"/>
                <a:ea typeface="Alibaba Sans Thai" panose="020B0503020203040204" charset="-122"/>
              </a:rPr>
              <a:t>Diperbarui hingga Juli 2023</a:t>
            </a:r>
            <a:endParaRPr lang="en-US" sz="1200">
              <a:solidFill>
                <a:srgbClr val="79EFBD"/>
              </a:solidFill>
              <a:latin typeface="Alibaba Sans Thai" panose="020B0503020203040204" charset="-122"/>
              <a:ea typeface="Alibaba Sans Thai" panose="020B0503020203040204" charset="-122"/>
            </a:endParaRPr>
          </a:p>
        </p:txBody>
      </p:sp>
      <p:pic>
        <p:nvPicPr>
          <p:cNvPr id="14" name="Google Shape;14;p1"/>
          <p:cNvPicPr preferRelativeResize="0"/>
          <p:nvPr/>
        </p:nvPicPr>
        <p:blipFill rotWithShape="1">
          <a:blip r:embed="rId2"/>
          <a:srcRect/>
          <a:stretch>
            <a:fillRect/>
          </a:stretch>
        </p:blipFill>
        <p:spPr>
          <a:xfrm>
            <a:off x="611505" y="1779016"/>
            <a:ext cx="1603247" cy="3566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78" name="Shape 78"/>
        <p:cNvGrpSpPr/>
        <p:nvPr/>
      </p:nvGrpSpPr>
      <p:grpSpPr>
        <a:xfrm>
          <a:off x="0" y="0"/>
          <a:ext cx="0" cy="0"/>
          <a:chOff x="0" y="0"/>
          <a:chExt cx="0" cy="0"/>
        </a:xfrm>
      </p:grpSpPr>
      <p:sp>
        <p:nvSpPr>
          <p:cNvPr id="79" name="Google Shape;79;p10"/>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0" name="Google Shape;80;p10"/>
          <p:cNvSpPr/>
          <p:nvPr/>
        </p:nvSpPr>
        <p:spPr>
          <a:xfrm>
            <a:off x="371856" y="3512820"/>
            <a:ext cx="1813560" cy="563879"/>
          </a:xfrm>
          <a:prstGeom prst="rect">
            <a:avLst/>
          </a:prstGeom>
          <a:solidFill>
            <a:srgbClr val="0C0A3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1" name="Google Shape;81;p10"/>
          <p:cNvSpPr/>
          <p:nvPr/>
        </p:nvSpPr>
        <p:spPr>
          <a:xfrm>
            <a:off x="400050" y="1278890"/>
            <a:ext cx="5173345" cy="2590165"/>
          </a:xfrm>
          <a:prstGeom prst="rect">
            <a:avLst/>
          </a:prstGeom>
          <a:noFill/>
          <a:ln>
            <a:noFill/>
          </a:ln>
        </p:spPr>
        <p:txBody>
          <a:bodyPr spcFirstLastPara="1" wrap="square" lIns="0" tIns="0" rIns="0" bIns="0" anchor="t" anchorCtr="0">
            <a:noAutofit/>
          </a:bodyPr>
          <a:lstStyle/>
          <a:p>
            <a:pPr marL="22225"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chemeClr val="lt1"/>
                </a:solidFill>
                <a:latin typeface="Alibaba Sans Thai" panose="020B0503020203040204" charset="-122"/>
                <a:ea typeface="Alibaba Sans Thai" panose="020B0503020203040204" charset="-122"/>
              </a:rPr>
              <a:t>SafePal adalah satu-satunya platform dompet kripto komprehensif yang memberikan solusi manajemen aset yang unik dan terdiversifikasi bagi investor yang mencari cara yang nyaman dan percaya diri untuk berkreasi menambah kekayaan dengan cara mereka sendiri. Misi inti kami adalah memberdayakan investor menuju peluang finansial dan kebebasan di dunia yang terdesentralisasi.</a:t>
            </a:r>
            <a:endParaRPr lang="en-US" sz="1200">
              <a:solidFill>
                <a:schemeClr val="lt1"/>
              </a:solidFill>
              <a:latin typeface="Alibaba Sans Thai" panose="020B0503020203040204" charset="-122"/>
              <a:ea typeface="Alibaba Sans Thai" panose="020B0503020203040204" charset="-122"/>
            </a:endParaRPr>
          </a:p>
          <a:p>
            <a:pPr marL="22225"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chemeClr val="lt1"/>
                </a:solidFill>
                <a:latin typeface="Alibaba Sans Thai" panose="020B0503020203040204" charset="-122"/>
                <a:ea typeface="Alibaba Sans Thai" panose="020B0503020203040204" charset="-122"/>
              </a:rPr>
              <a:t>SafePal adalah dompet perangkat keras pertama yang diinvestasikan oleh Binance Labs.</a:t>
            </a:r>
            <a:endParaRPr lang="en-US" sz="1200">
              <a:solidFill>
                <a:schemeClr val="lt1"/>
              </a:solidFill>
              <a:latin typeface="Alibaba Sans Thai" panose="020B0503020203040204" charset="-122"/>
              <a:ea typeface="Alibaba Sans Thai" panose="020B0503020203040204" charset="-122"/>
            </a:endParaRPr>
          </a:p>
          <a:p>
            <a:pPr marL="22225" marR="0" lvl="0" indent="-4445" algn="l" rtl="0" eaLnBrk="1" fontAlgn="auto" latinLnBrk="0" hangingPunct="1">
              <a:lnSpc>
                <a:spcPct val="110000"/>
              </a:lnSpc>
              <a:spcAft>
                <a:spcPts val="0"/>
              </a:spcAft>
              <a:buClr>
                <a:schemeClr val="dk1"/>
              </a:buClr>
              <a:buSzPts val="1100"/>
              <a:buFont typeface="Arial" panose="020B0604020202020204"/>
              <a:buNone/>
            </a:pPr>
            <a:endParaRPr lang="en-US" sz="1200">
              <a:solidFill>
                <a:schemeClr val="lt1"/>
              </a:solidFill>
              <a:latin typeface="Alibaba Sans Thai" panose="020B0503020203040204" charset="-122"/>
              <a:ea typeface="Alibaba Sans Thai" panose="020B0503020203040204" charset="-122"/>
            </a:endParaRPr>
          </a:p>
          <a:p>
            <a:pPr marL="22225"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chemeClr val="lt1"/>
                </a:solidFill>
                <a:latin typeface="Alibaba Sans Thai" panose="020B0503020203040204" charset="-122"/>
                <a:ea typeface="Alibaba Sans Thai" panose="020B0503020203040204" charset="-122"/>
              </a:rPr>
              <a:t>Didirikan pada tahun 2018 oleh tim insinyur keamanan, ilmu data, dan perangkat keras, SafePal telah berkembang pesat dalam skala dan penawaran layanan. Hingga saat ini, SafePal menawarkan beragam perangkat keras, dompet seluler, dan dompet extensi kepada banyak orang.</a:t>
            </a:r>
            <a:endParaRPr lang="en-US" sz="1200">
              <a:solidFill>
                <a:schemeClr val="lt1"/>
              </a:solidFill>
              <a:latin typeface="Alibaba Sans Thai" panose="020B0503020203040204" charset="-122"/>
              <a:ea typeface="Alibaba Sans Thai" panose="020B0503020203040204" charset="-122"/>
            </a:endParaRPr>
          </a:p>
        </p:txBody>
      </p:sp>
      <p:pic>
        <p:nvPicPr>
          <p:cNvPr id="82" name="Google Shape;82;p10"/>
          <p:cNvPicPr preferRelativeResize="0"/>
          <p:nvPr/>
        </p:nvPicPr>
        <p:blipFill rotWithShape="1">
          <a:blip r:embed="rId1"/>
          <a:srcRect/>
          <a:stretch>
            <a:fillRect/>
          </a:stretch>
        </p:blipFill>
        <p:spPr>
          <a:xfrm>
            <a:off x="5655563" y="1228343"/>
            <a:ext cx="3204972" cy="2904744"/>
          </a:xfrm>
          <a:prstGeom prst="rect">
            <a:avLst/>
          </a:prstGeom>
          <a:noFill/>
          <a:ln>
            <a:noFill/>
          </a:ln>
        </p:spPr>
      </p:pic>
      <p:sp>
        <p:nvSpPr>
          <p:cNvPr id="83" name="Google Shape;83;p10"/>
          <p:cNvSpPr/>
          <p:nvPr/>
        </p:nvSpPr>
        <p:spPr>
          <a:xfrm>
            <a:off x="389899" y="509625"/>
            <a:ext cx="3433800" cy="443100"/>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Tentang SafePal</a:t>
            </a:r>
            <a:endParaRPr lang="en-US" sz="2400">
              <a:solidFill>
                <a:srgbClr val="79EFBD"/>
              </a:solidFill>
              <a:latin typeface="Alibaba Sans Thai" panose="020B0503020203040204" charset="-122"/>
              <a:ea typeface="Alibaba Sans Thai" panose="020B0503020203040204" charset="-122"/>
            </a:endParaRPr>
          </a:p>
        </p:txBody>
      </p:sp>
      <p:pic>
        <p:nvPicPr>
          <p:cNvPr id="84" name="Google Shape;84;p10"/>
          <p:cNvPicPr preferRelativeResize="0"/>
          <p:nvPr/>
        </p:nvPicPr>
        <p:blipFill rotWithShape="1">
          <a:blip r:embed="rId2"/>
          <a:srcRect/>
          <a:stretch>
            <a:fillRect/>
          </a:stretch>
        </p:blipFill>
        <p:spPr>
          <a:xfrm>
            <a:off x="318515" y="4652771"/>
            <a:ext cx="256031" cy="2560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sp>
        <p:nvSpPr>
          <p:cNvPr id="89" name="Google Shape;89;p11"/>
          <p:cNvSpPr/>
          <p:nvPr/>
        </p:nvSpPr>
        <p:spPr>
          <a:xfrm>
            <a:off x="35560" y="0"/>
            <a:ext cx="9144000" cy="5143500"/>
          </a:xfrm>
          <a:prstGeom prst="rect">
            <a:avLst/>
          </a:prstGeom>
          <a:solidFill>
            <a:srgbClr val="79EFBD"/>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 name="Google Shape;90;p11"/>
          <p:cNvSpPr/>
          <p:nvPr/>
        </p:nvSpPr>
        <p:spPr>
          <a:xfrm>
            <a:off x="776605" y="1635125"/>
            <a:ext cx="7923530" cy="875665"/>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ctr" rtl="0">
              <a:lnSpc>
                <a:spcPct val="136000"/>
              </a:lnSpc>
              <a:spcBef>
                <a:spcPts val="0"/>
              </a:spcBef>
              <a:spcAft>
                <a:spcPts val="0"/>
              </a:spcAft>
              <a:buNone/>
            </a:pPr>
            <a:r>
              <a:rPr lang="en-US" sz="2400">
                <a:solidFill>
                  <a:srgbClr val="0D0B33"/>
                </a:solidFill>
                <a:latin typeface="Alibaba Sans Thai" panose="020B0503020203040204" charset="-122"/>
                <a:ea typeface="Alibaba Sans Thai" panose="020B0503020203040204" charset="-122"/>
              </a:rPr>
              <a:t>Keamanan : dengan SafePal Tidur jadi lebih Nyenyak</a:t>
            </a:r>
            <a:endParaRPr lang="en-US" sz="2400">
              <a:solidFill>
                <a:srgbClr val="0D0B33"/>
              </a:solidFill>
              <a:latin typeface="Alibaba Sans Thai" panose="020B0503020203040204" charset="-122"/>
              <a:ea typeface="Alibaba Sans Thai" panose="020B0503020203040204" charset="-122"/>
            </a:endParaRPr>
          </a:p>
          <a:p>
            <a:pPr marL="0" marR="0" lvl="0" indent="0" algn="l" rtl="0">
              <a:lnSpc>
                <a:spcPct val="106000"/>
              </a:lnSpc>
              <a:spcBef>
                <a:spcPts val="0"/>
              </a:spcBef>
              <a:spcAft>
                <a:spcPts val="0"/>
              </a:spcAft>
              <a:buNone/>
            </a:pPr>
            <a:endParaRPr sz="5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78740" marR="0" lvl="0" indent="0" algn="ctr" rtl="0">
              <a:lnSpc>
                <a:spcPct val="146000"/>
              </a:lnSpc>
              <a:spcBef>
                <a:spcPts val="0"/>
              </a:spcBef>
              <a:spcAft>
                <a:spcPts val="0"/>
              </a:spcAft>
              <a:buNone/>
            </a:pPr>
            <a:r>
              <a:rPr lang="en-US" sz="800" b="0" i="0" u="none" strike="noStrike" cap="none">
                <a:solidFill>
                  <a:srgbClr val="0D0B33"/>
                </a:solidFill>
                <a:latin typeface="Alibaba Sans Thai" panose="020B0503020203040204" charset="-122"/>
                <a:ea typeface="Alibaba Sans Thai" panose="020B0503020203040204" charset="-122"/>
              </a:rPr>
              <a:t>SafePal menawarkan rangkaian lengkap solusi dompet terdesentralisasi yang aman dan mudah digunakan untuk melindungi kunci pribadi Anda.</a:t>
            </a:r>
            <a:endParaRPr lang="en-US" sz="800" b="0" i="0" u="none" strike="noStrike" cap="none">
              <a:solidFill>
                <a:srgbClr val="0D0B33"/>
              </a:solidFill>
              <a:latin typeface="Alibaba Sans Thai" panose="020B0503020203040204" charset="-122"/>
              <a:ea typeface="Alibaba Sans Thai" panose="020B0503020203040204" charset="-122"/>
            </a:endParaRPr>
          </a:p>
        </p:txBody>
      </p:sp>
      <p:pic>
        <p:nvPicPr>
          <p:cNvPr id="91" name="Google Shape;91;p11"/>
          <p:cNvPicPr preferRelativeResize="0"/>
          <p:nvPr/>
        </p:nvPicPr>
        <p:blipFill rotWithShape="1">
          <a:blip r:embed="rId1"/>
          <a:srcRect/>
          <a:stretch>
            <a:fillRect/>
          </a:stretch>
        </p:blipFill>
        <p:spPr>
          <a:xfrm>
            <a:off x="4375403" y="4270248"/>
            <a:ext cx="393191" cy="3931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95" name="Shape 95"/>
        <p:cNvGrpSpPr/>
        <p:nvPr/>
      </p:nvGrpSpPr>
      <p:grpSpPr>
        <a:xfrm>
          <a:off x="0" y="0"/>
          <a:ext cx="0" cy="0"/>
          <a:chOff x="0" y="0"/>
          <a:chExt cx="0" cy="0"/>
        </a:xfrm>
      </p:grpSpPr>
      <p:sp>
        <p:nvSpPr>
          <p:cNvPr id="96" name="Google Shape;96;p12"/>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7" name="Google Shape;97;p12"/>
          <p:cNvSpPr/>
          <p:nvPr/>
        </p:nvSpPr>
        <p:spPr>
          <a:xfrm>
            <a:off x="690880" y="1347470"/>
            <a:ext cx="5667375" cy="2533015"/>
          </a:xfrm>
          <a:prstGeom prst="rect">
            <a:avLst/>
          </a:prstGeom>
          <a:noFill/>
          <a:ln>
            <a:noFill/>
          </a:ln>
        </p:spPr>
        <p:txBody>
          <a:bodyPr spcFirstLastPara="1" wrap="square" lIns="0" tIns="0" rIns="0" bIns="0" anchor="t" anchorCtr="0">
            <a:noAutofit/>
          </a:bodyPr>
          <a:lstStyle/>
          <a:p>
            <a:pPr marL="0" marR="0" lvl="0" indent="0" algn="l" rtl="0">
              <a:lnSpc>
                <a:spcPct val="92000"/>
              </a:lnSpc>
              <a:spcBef>
                <a:spcPts val="0"/>
              </a:spcBef>
              <a:spcAft>
                <a:spcPts val="0"/>
              </a:spcAft>
              <a:buNone/>
            </a:pPr>
            <a:endParaRPr sz="1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100% celah udara dan offline, tanpa Bluetooth, tanpa WiFi, tanpa NFC, atau frekuensi radio lainnya, menjaga kunci pribadi Anda tetap offline dan aman</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Ramah seluler, kelola kripto kapan saja, di mana saja, tanpa laptop atau kabel USB</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Layar IPS resolusi tinggi .1.3' untuk menampilkan setiap detail transaksi</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D-pad yang praktis untuk bernavigasi dengan nyaman, ideal untuk pemula kripto</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Mendukung </a:t>
            </a:r>
            <a:r>
              <a:rPr sz="120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sym typeface="+mn-ea"/>
              </a:rPr>
              <a:t>15</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bahasa dan </a:t>
            </a:r>
            <a:r>
              <a:rPr sz="120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sym typeface="+mn-ea"/>
              </a:rPr>
              <a:t>100+</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jaringan</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Penawaran harga paling kompetitif di ceruk pasar (</a:t>
            </a:r>
            <a:r>
              <a:rPr sz="120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sym typeface="+mn-ea"/>
              </a:rPr>
              <a:t>$49.99</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Dijual ke </a:t>
            </a:r>
            <a:r>
              <a:rPr sz="120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sym typeface="+mn-ea"/>
              </a:rPr>
              <a:t>196</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negara dan wilayah</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Jaringan pengecer yang luas di </a:t>
            </a:r>
            <a:r>
              <a:rPr lang="en-US" sz="120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sym typeface="+mn-ea"/>
              </a:rPr>
              <a:t>30+</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negara</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p:txBody>
      </p:sp>
      <p:pic>
        <p:nvPicPr>
          <p:cNvPr id="98" name="Google Shape;98;p12"/>
          <p:cNvPicPr preferRelativeResize="0"/>
          <p:nvPr/>
        </p:nvPicPr>
        <p:blipFill rotWithShape="1">
          <a:blip r:embed="rId1"/>
          <a:srcRect/>
          <a:stretch>
            <a:fillRect/>
          </a:stretch>
        </p:blipFill>
        <p:spPr>
          <a:xfrm>
            <a:off x="6228206" y="1851660"/>
            <a:ext cx="2292095" cy="2375915"/>
          </a:xfrm>
          <a:prstGeom prst="rect">
            <a:avLst/>
          </a:prstGeom>
          <a:noFill/>
          <a:ln>
            <a:noFill/>
          </a:ln>
        </p:spPr>
      </p:pic>
      <p:grpSp>
        <p:nvGrpSpPr>
          <p:cNvPr id="99" name="Google Shape;99;p12"/>
          <p:cNvGrpSpPr/>
          <p:nvPr/>
        </p:nvGrpSpPr>
        <p:grpSpPr>
          <a:xfrm>
            <a:off x="467208" y="267589"/>
            <a:ext cx="8592820" cy="673100"/>
            <a:chOff x="-12700" y="0"/>
            <a:chExt cx="8592820" cy="673100"/>
          </a:xfrm>
        </p:grpSpPr>
        <p:sp>
          <p:nvSpPr>
            <p:cNvPr id="100" name="Google Shape;100;p12"/>
            <p:cNvSpPr/>
            <p:nvPr/>
          </p:nvSpPr>
          <p:spPr>
            <a:xfrm>
              <a:off x="2292882" y="0"/>
              <a:ext cx="1245107" cy="571500"/>
            </a:xfrm>
            <a:prstGeom prst="rect">
              <a:avLst/>
            </a:prstGeom>
            <a:solidFill>
              <a:srgbClr val="0C0A3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1" name="Google Shape;101;p12"/>
            <p:cNvSpPr/>
            <p:nvPr/>
          </p:nvSpPr>
          <p:spPr>
            <a:xfrm>
              <a:off x="-12700" y="229870"/>
              <a:ext cx="8592820" cy="443230"/>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Produk hardware wallet menggunakan Keamanan Ultra</a:t>
              </a:r>
              <a:endParaRPr lang="en-US" sz="2400">
                <a:solidFill>
                  <a:srgbClr val="79EFBD"/>
                </a:solidFill>
                <a:latin typeface="Alibaba Sans Thai" panose="020B0503020203040204" charset="-122"/>
                <a:ea typeface="Alibaba Sans Thai" panose="020B0503020203040204" charset="-122"/>
              </a:endParaRPr>
            </a:p>
          </p:txBody>
        </p:sp>
      </p:grpSp>
      <p:sp>
        <p:nvSpPr>
          <p:cNvPr id="103" name="Google Shape;103;p12"/>
          <p:cNvSpPr/>
          <p:nvPr/>
        </p:nvSpPr>
        <p:spPr>
          <a:xfrm>
            <a:off x="814070" y="4731385"/>
            <a:ext cx="2738120" cy="128905"/>
          </a:xfrm>
          <a:prstGeom prst="rect">
            <a:avLst/>
          </a:prstGeom>
          <a:noFill/>
          <a:ln>
            <a:noFill/>
          </a:ln>
        </p:spPr>
        <p:txBody>
          <a:bodyPr spcFirstLastPara="1" wrap="square" lIns="0" tIns="0" rIns="0" bIns="0" anchor="t" anchorCtr="0">
            <a:noAutofit/>
          </a:bodyPr>
          <a:lstStyle/>
          <a:p>
            <a:pPr marL="0" marR="0" lvl="0" indent="0" algn="l" rtl="0">
              <a:lnSpc>
                <a:spcPct val="81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85000"/>
              </a:lnSpc>
              <a:spcBef>
                <a:spcPts val="0"/>
              </a:spcBef>
              <a:spcAft>
                <a:spcPts val="0"/>
              </a:spcAft>
              <a:buNone/>
            </a:pPr>
            <a:r>
              <a:rPr lang="en-US" sz="800" b="0" i="0" u="none" strike="noStrike" cap="none">
                <a:solidFill>
                  <a:srgbClr val="FFFFFF"/>
                </a:solidFill>
                <a:latin typeface="Arial" panose="020B0604020202020204"/>
                <a:ea typeface="Arial" panose="020B0604020202020204"/>
                <a:cs typeface="Arial" panose="020B0604020202020204"/>
                <a:sym typeface="Arial" panose="020B0604020202020204"/>
              </a:rPr>
              <a:t>* </a:t>
            </a:r>
            <a:r>
              <a:rPr lang="en-US" sz="800" b="0" i="0" u="none" strike="noStrike" cap="none">
                <a:solidFill>
                  <a:srgbClr val="FFFFFF"/>
                </a:solidFill>
                <a:latin typeface="Alibaba Sans Thai" panose="020B0503020203040204" charset="-122"/>
                <a:ea typeface="Alibaba Sans Thai" panose="020B0503020203040204" charset="-122"/>
              </a:rPr>
              <a:t>*Data terakhir diperbarui pada bulan April 2023</a:t>
            </a:r>
            <a:endParaRPr lang="en-US" sz="800" b="0" i="0" u="none" strike="noStrike" cap="none">
              <a:solidFill>
                <a:srgbClr val="FFFFFF"/>
              </a:solidFill>
              <a:latin typeface="Alibaba Sans Thai" panose="020B0503020203040204" charset="-122"/>
              <a:ea typeface="Alibaba Sans Thai" panose="020B0503020203040204" charset="-122"/>
            </a:endParaRPr>
          </a:p>
        </p:txBody>
      </p:sp>
      <p:pic>
        <p:nvPicPr>
          <p:cNvPr id="104" name="Google Shape;104;p12"/>
          <p:cNvPicPr preferRelativeResize="0"/>
          <p:nvPr/>
        </p:nvPicPr>
        <p:blipFill rotWithShape="1">
          <a:blip r:embed="rId2"/>
          <a:srcRect/>
          <a:stretch>
            <a:fillRect/>
          </a:stretch>
        </p:blipFill>
        <p:spPr>
          <a:xfrm>
            <a:off x="318515" y="4652771"/>
            <a:ext cx="256031" cy="256031"/>
          </a:xfrm>
          <a:prstGeom prst="rect">
            <a:avLst/>
          </a:prstGeom>
          <a:noFill/>
          <a:ln>
            <a:noFill/>
          </a:ln>
        </p:spPr>
      </p:pic>
      <p:pic>
        <p:nvPicPr>
          <p:cNvPr id="105" name="Google Shape;105;p12"/>
          <p:cNvPicPr preferRelativeResize="0"/>
          <p:nvPr/>
        </p:nvPicPr>
        <p:blipFill rotWithShape="1">
          <a:blip r:embed="rId3"/>
          <a:srcRect/>
          <a:stretch>
            <a:fillRect/>
          </a:stretch>
        </p:blipFill>
        <p:spPr>
          <a:xfrm>
            <a:off x="866266" y="948944"/>
            <a:ext cx="169163" cy="1813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3"/>
          <p:cNvSpPr/>
          <p:nvPr/>
        </p:nvSpPr>
        <p:spPr>
          <a:xfrm>
            <a:off x="-3683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111" name="Google Shape;111;p13"/>
          <p:cNvPicPr preferRelativeResize="0"/>
          <p:nvPr/>
        </p:nvPicPr>
        <p:blipFill rotWithShape="1">
          <a:blip r:embed="rId1"/>
          <a:srcRect/>
          <a:stretch>
            <a:fillRect/>
          </a:stretch>
        </p:blipFill>
        <p:spPr>
          <a:xfrm>
            <a:off x="5387340" y="1126235"/>
            <a:ext cx="3086100" cy="3194304"/>
          </a:xfrm>
          <a:prstGeom prst="rect">
            <a:avLst/>
          </a:prstGeom>
          <a:noFill/>
          <a:ln>
            <a:noFill/>
          </a:ln>
        </p:spPr>
      </p:pic>
      <p:sp>
        <p:nvSpPr>
          <p:cNvPr id="112" name="Google Shape;112;p13"/>
          <p:cNvSpPr/>
          <p:nvPr/>
        </p:nvSpPr>
        <p:spPr>
          <a:xfrm>
            <a:off x="396875" y="1579880"/>
            <a:ext cx="4601845" cy="2426335"/>
          </a:xfrm>
          <a:prstGeom prst="rect">
            <a:avLst/>
          </a:prstGeom>
          <a:noFill/>
          <a:ln>
            <a:noFill/>
          </a:ln>
        </p:spPr>
        <p:txBody>
          <a:bodyPr spcFirstLastPara="1" wrap="square" lIns="0" tIns="0" rIns="0" bIns="0" anchor="t" anchorCtr="0">
            <a:noAutofit/>
          </a:bodyPr>
          <a:lstStyle/>
          <a:p>
            <a:pPr marL="0" marR="0" lvl="0" indent="0" algn="l" rtl="0">
              <a:lnSpc>
                <a:spcPct val="92000"/>
              </a:lnSpc>
              <a:spcBef>
                <a:spcPts val="0"/>
              </a:spcBef>
              <a:spcAft>
                <a:spcPts val="0"/>
              </a:spcAft>
              <a:buNone/>
            </a:pPr>
            <a:endParaRPr sz="1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22225" marR="0" lvl="0" indent="0" algn="l" rtl="0" eaLnBrk="1" fontAlgn="auto" latinLnBrk="0" hangingPunct="1">
              <a:lnSpc>
                <a:spcPct val="140000"/>
              </a:lnSpc>
              <a:spcAft>
                <a:spcPts val="0"/>
              </a:spcAft>
              <a:buSzPts val="1100"/>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100% terdesentralisasi, menjaga kunci pribadi di lingkungan ponsel lokal</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2225" marR="0" lvl="0" indent="0" algn="l" rtl="0" eaLnBrk="1" fontAlgn="auto" latinLnBrk="0" hangingPunct="1">
              <a:lnSpc>
                <a:spcPct val="140000"/>
              </a:lnSpc>
              <a:spcAft>
                <a:spcPts val="0"/>
              </a:spcAft>
              <a:buSzPts val="1100"/>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Impor atau buat dompet melalui frasa mnemonik, kunci pribadi, Keystore, dan lainnya</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2225" marR="0" lvl="0" indent="0" algn="l" rtl="0" eaLnBrk="1" fontAlgn="auto" latinLnBrk="0" hangingPunct="1">
              <a:lnSpc>
                <a:spcPct val="140000"/>
              </a:lnSpc>
              <a:spcAft>
                <a:spcPts val="0"/>
              </a:spcAft>
              <a:buSzPts val="1100"/>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Hanya membutuhkan satu menit untuk menyiapkannya, ideal untuk pemula kripto</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2225" marR="0" lvl="0" indent="0" algn="l" rtl="0" eaLnBrk="1" fontAlgn="auto" latinLnBrk="0" hangingPunct="1">
              <a:lnSpc>
                <a:spcPct val="140000"/>
              </a:lnSpc>
              <a:spcAft>
                <a:spcPts val="0"/>
              </a:spcAft>
              <a:buSzPts val="1100"/>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Mengelola aset kripto dan mengakses DApps tanpa batas di ujung jari</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2225" marR="0" lvl="0" indent="0" algn="l" rtl="0" eaLnBrk="1" fontAlgn="auto" latinLnBrk="0" hangingPunct="1">
              <a:lnSpc>
                <a:spcPct val="140000"/>
              </a:lnSpc>
              <a:spcAft>
                <a:spcPts val="0"/>
              </a:spcAft>
              <a:buSzPts val="1100"/>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Mendukung </a:t>
            </a:r>
            <a:r>
              <a:rPr lang="it-IT" sz="120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sym typeface="+mn-ea"/>
              </a:rPr>
              <a:t>15</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bahasa dan </a:t>
            </a:r>
            <a:r>
              <a:rPr lang="it-IT" sz="120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sym typeface="+mn-ea"/>
              </a:rPr>
              <a:t>100+</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jaringan</a:t>
            </a:r>
            <a:endParaRPr sz="1200">
              <a:solidFill>
                <a:srgbClr val="79EFBD"/>
              </a:solidFill>
              <a:latin typeface="Noto Sans Symbols"/>
              <a:ea typeface="Noto Sans Symbols"/>
              <a:cs typeface="Noto Sans Symbols"/>
              <a:sym typeface="Noto Sans Symbols"/>
            </a:endParaRPr>
          </a:p>
        </p:txBody>
      </p:sp>
      <p:sp>
        <p:nvSpPr>
          <p:cNvPr id="113" name="Google Shape;113;p13"/>
          <p:cNvSpPr/>
          <p:nvPr/>
        </p:nvSpPr>
        <p:spPr>
          <a:xfrm>
            <a:off x="251460" y="339090"/>
            <a:ext cx="8785860" cy="479425"/>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lvl="0" indent="0" algn="l" rtl="0">
              <a:lnSpc>
                <a:spcPct val="137000"/>
              </a:lnSpc>
              <a:spcBef>
                <a:spcPts val="0"/>
              </a:spcBef>
              <a:spcAft>
                <a:spcPts val="0"/>
              </a:spcAft>
              <a:buClr>
                <a:schemeClr val="dk1"/>
              </a:buClr>
              <a:buFont typeface="Arial" panose="020B0604020202020204"/>
              <a:buNone/>
            </a:pPr>
            <a:r>
              <a:rPr lang="en-US" sz="2400">
                <a:solidFill>
                  <a:srgbClr val="79EFBD"/>
                </a:solidFill>
                <a:latin typeface="Alibaba Sans Thai" panose="020B0503020203040204" charset="-122"/>
                <a:ea typeface="Alibaba Sans Thai" panose="020B0503020203040204" charset="-122"/>
              </a:rPr>
              <a:t>Dompet Perangkat Lunak untuk Pengalaman Pengguna yang mudah untuk Diakses</a:t>
            </a:r>
            <a:endParaRPr sz="2400">
              <a:solidFill>
                <a:srgbClr val="79EFBD"/>
              </a:solidFill>
              <a:latin typeface="Alibaba Sans Thai" panose="020B0503020203040204" charset="-122"/>
              <a:ea typeface="Alibaba Sans Thai" panose="020B0503020203040204" charset="-122"/>
            </a:endParaRPr>
          </a:p>
        </p:txBody>
      </p:sp>
      <p:sp>
        <p:nvSpPr>
          <p:cNvPr id="114" name="Google Shape;114;p13"/>
          <p:cNvSpPr/>
          <p:nvPr/>
        </p:nvSpPr>
        <p:spPr>
          <a:xfrm>
            <a:off x="814070" y="4731385"/>
            <a:ext cx="3862070" cy="128905"/>
          </a:xfrm>
          <a:prstGeom prst="rect">
            <a:avLst/>
          </a:prstGeom>
          <a:noFill/>
          <a:ln>
            <a:noFill/>
          </a:ln>
        </p:spPr>
        <p:txBody>
          <a:bodyPr spcFirstLastPara="1" wrap="square" lIns="0" tIns="0" rIns="0" bIns="0" anchor="t" anchorCtr="0">
            <a:noAutofit/>
          </a:bodyPr>
          <a:lstStyle/>
          <a:p>
            <a:pPr marL="0" marR="0" lvl="0" indent="0" algn="l" rtl="0">
              <a:lnSpc>
                <a:spcPct val="81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lvl="0" indent="0" algn="l" rtl="0">
              <a:lnSpc>
                <a:spcPct val="85000"/>
              </a:lnSpc>
              <a:spcBef>
                <a:spcPts val="0"/>
              </a:spcBef>
              <a:spcAft>
                <a:spcPts val="0"/>
              </a:spcAft>
              <a:buClr>
                <a:schemeClr val="dk1"/>
              </a:buClr>
              <a:buFont typeface="Arial" panose="020B0604020202020204"/>
              <a:buNone/>
            </a:pPr>
            <a:r>
              <a:rPr lang="en-US" sz="800">
                <a:solidFill>
                  <a:schemeClr val="lt1"/>
                </a:solidFill>
                <a:latin typeface="Alibaba Sans Thai" panose="020B0503020203040204" charset="-122"/>
                <a:ea typeface="Alibaba Sans Thai" panose="020B0503020203040204" charset="-122"/>
              </a:rPr>
              <a:t>*Data terakhir diperbarui pada bulan April 2023.</a:t>
            </a:r>
            <a:endParaRPr lang="zh-CN" altLang="en-US" sz="800">
              <a:solidFill>
                <a:schemeClr val="lt1"/>
              </a:solidFill>
              <a:ea typeface="宋体" panose="02010600030101010101" pitchFamily="2" charset="-122"/>
            </a:endParaRPr>
          </a:p>
        </p:txBody>
      </p:sp>
      <p:pic>
        <p:nvPicPr>
          <p:cNvPr id="115" name="Google Shape;115;p13"/>
          <p:cNvPicPr preferRelativeResize="0"/>
          <p:nvPr/>
        </p:nvPicPr>
        <p:blipFill rotWithShape="1">
          <a:blip r:embed="rId2"/>
          <a:srcRect/>
          <a:stretch>
            <a:fillRect/>
          </a:stretch>
        </p:blipFill>
        <p:spPr>
          <a:xfrm>
            <a:off x="318515" y="4652771"/>
            <a:ext cx="256031" cy="2560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19" name="Shape 119"/>
        <p:cNvGrpSpPr/>
        <p:nvPr/>
      </p:nvGrpSpPr>
      <p:grpSpPr>
        <a:xfrm>
          <a:off x="0" y="0"/>
          <a:ext cx="0" cy="0"/>
          <a:chOff x="0" y="0"/>
          <a:chExt cx="0" cy="0"/>
        </a:xfrm>
      </p:grpSpPr>
      <p:sp>
        <p:nvSpPr>
          <p:cNvPr id="120" name="Google Shape;120;p14"/>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1" name="Google Shape;121;p14"/>
          <p:cNvSpPr/>
          <p:nvPr/>
        </p:nvSpPr>
        <p:spPr>
          <a:xfrm>
            <a:off x="539648" y="1564309"/>
            <a:ext cx="4867275" cy="1734185"/>
          </a:xfrm>
          <a:prstGeom prst="rect">
            <a:avLst/>
          </a:prstGeom>
          <a:noFill/>
          <a:ln>
            <a:noFill/>
          </a:ln>
        </p:spPr>
        <p:txBody>
          <a:bodyPr spcFirstLastPara="1" wrap="square" lIns="0" tIns="0" rIns="0" bIns="0" anchor="t" anchorCtr="0">
            <a:noAutofit/>
          </a:bodyPr>
          <a:lstStyle/>
          <a:p>
            <a:pPr marL="0" marR="0" lvl="0" indent="0" algn="l" rtl="0">
              <a:lnSpc>
                <a:spcPct val="79000"/>
              </a:lnSpc>
              <a:spcBef>
                <a:spcPts val="0"/>
              </a:spcBef>
              <a:spcAft>
                <a:spcPts val="0"/>
              </a:spcAft>
              <a:buNone/>
            </a:pPr>
            <a:endParaRPr sz="1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22860" marR="0" lvl="0" indent="0" algn="l" rtl="0" eaLnBrk="1" fontAlgn="auto" latinLnBrk="0" hangingPunct="1">
              <a:lnSpc>
                <a:spcPct val="120000"/>
              </a:lnSpc>
              <a:spcBef>
                <a:spcPts val="0"/>
              </a:spcBef>
              <a:spcAft>
                <a:spcPts val="0"/>
              </a:spcAft>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altLang="zh-CN" sz="1200">
                <a:solidFill>
                  <a:schemeClr val="bg1"/>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bg1"/>
                </a:solidFill>
                <a:latin typeface="Alibaba Sans Thai" panose="020B0503020203040204" charset="-122"/>
                <a:ea typeface="Alibaba Sans Thai" panose="020B0503020203040204" charset="-122"/>
                <a:cs typeface="Alibaba Sans Thai" panose="020B0503020203040204" charset="-122"/>
                <a:sym typeface="Noto Sans Symbols"/>
              </a:rPr>
              <a:t> Kelola rantai yang kompatibel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baik dengan</a:t>
            </a:r>
            <a:r>
              <a:rPr lang="en-US" sz="1200">
                <a:solidFill>
                  <a:schemeClr val="bg1"/>
                </a:solidFill>
                <a:latin typeface="Alibaba Sans Thai" panose="020B0503020203040204" charset="-122"/>
                <a:ea typeface="Alibaba Sans Thai" panose="020B0503020203040204" charset="-122"/>
                <a:cs typeface="Alibaba Sans Thai" panose="020B0503020203040204" charset="-122"/>
                <a:sym typeface="Noto Sans Symbols"/>
              </a:rPr>
              <a:t>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EVM dan non-EVM</a:t>
            </a:r>
            <a:r>
              <a:rPr lang="en-US" sz="1200">
                <a:solidFill>
                  <a:schemeClr val="bg1"/>
                </a:solidFill>
                <a:latin typeface="Alibaba Sans Thai" panose="020B0503020203040204" charset="-122"/>
                <a:ea typeface="Alibaba Sans Thai" panose="020B0503020203040204" charset="-122"/>
                <a:cs typeface="Alibaba Sans Thai" panose="020B0503020203040204" charset="-122"/>
                <a:sym typeface="Noto Sans Symbols"/>
              </a:rPr>
              <a:t> di satu tempat</a:t>
            </a:r>
            <a:endParaRPr lang="en-US" sz="1200">
              <a:solidFill>
                <a:schemeClr val="bg1"/>
              </a:solidFill>
              <a:latin typeface="Alibaba Sans Thai" panose="020B0503020203040204" charset="-122"/>
              <a:ea typeface="Alibaba Sans Thai" panose="020B0503020203040204" charset="-122"/>
              <a:cs typeface="Alibaba Sans Thai" panose="020B0503020203040204" charset="-122"/>
              <a:sym typeface="Noto Sans Symbols"/>
            </a:endParaRPr>
          </a:p>
          <a:p>
            <a:pPr marL="22860" marR="0" lvl="0" indent="0" algn="l" rtl="0" eaLnBrk="1" fontAlgn="auto" latinLnBrk="0" hangingPunct="1">
              <a:lnSpc>
                <a:spcPct val="120000"/>
              </a:lnSpc>
              <a:spcBef>
                <a:spcPts val="0"/>
              </a:spcBef>
              <a:spcAft>
                <a:spcPts val="0"/>
              </a:spcAft>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200">
                <a:solidFill>
                  <a:schemeClr val="bg1"/>
                </a:solidFill>
                <a:latin typeface="Alibaba Sans Thai" panose="020B0503020203040204" charset="-122"/>
                <a:ea typeface="Alibaba Sans Thai" panose="020B0503020203040204" charset="-122"/>
                <a:cs typeface="Alibaba Sans Thai" panose="020B0503020203040204" charset="-122"/>
                <a:sym typeface="Noto Sans Symbols"/>
              </a:rPr>
              <a:t>  Selalu terhubung dengan DApps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di berbagai jaringan</a:t>
            </a:r>
            <a:r>
              <a:rPr lang="en-US" sz="1200">
                <a:solidFill>
                  <a:schemeClr val="bg1"/>
                </a:solidFill>
                <a:latin typeface="Alibaba Sans Thai" panose="020B0503020203040204" charset="-122"/>
                <a:ea typeface="Alibaba Sans Thai" panose="020B0503020203040204" charset="-122"/>
                <a:cs typeface="Alibaba Sans Thai" panose="020B0503020203040204" charset="-122"/>
                <a:sym typeface="Noto Sans Symbols"/>
              </a:rPr>
              <a:t>, tidak peduli ke jaringan mana Anda beralih</a:t>
            </a:r>
            <a:endParaRPr lang="en-US" sz="1200">
              <a:solidFill>
                <a:schemeClr val="bg1"/>
              </a:solidFill>
              <a:latin typeface="Alibaba Sans Thai" panose="020B0503020203040204" charset="-122"/>
              <a:ea typeface="Alibaba Sans Thai" panose="020B0503020203040204" charset="-122"/>
              <a:cs typeface="Alibaba Sans Thai" panose="020B0503020203040204" charset="-122"/>
              <a:sym typeface="Noto Sans Symbols"/>
            </a:endParaRPr>
          </a:p>
          <a:p>
            <a:pPr marL="22860" marR="0" lvl="0" indent="0" algn="l" rtl="0" eaLnBrk="1" fontAlgn="auto" latinLnBrk="0" hangingPunct="1">
              <a:lnSpc>
                <a:spcPct val="120000"/>
              </a:lnSpc>
              <a:spcBef>
                <a:spcPts val="0"/>
              </a:spcBef>
              <a:spcAft>
                <a:spcPts val="0"/>
              </a:spcAft>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200">
                <a:solidFill>
                  <a:schemeClr val="bg1"/>
                </a:solidFill>
                <a:latin typeface="Alibaba Sans Thai" panose="020B0503020203040204" charset="-122"/>
                <a:ea typeface="Alibaba Sans Thai" panose="020B0503020203040204" charset="-122"/>
                <a:cs typeface="Alibaba Sans Thai" panose="020B0503020203040204" charset="-122"/>
                <a:sym typeface="Noto Sans Symbols"/>
              </a:rPr>
              <a:t>  Menyediakan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keamanan tingkat lanjut </a:t>
            </a:r>
            <a:r>
              <a:rPr lang="en-US" sz="1200">
                <a:solidFill>
                  <a:schemeClr val="bg1"/>
                </a:solidFill>
                <a:latin typeface="Alibaba Sans Thai" panose="020B0503020203040204" charset="-122"/>
                <a:ea typeface="Alibaba Sans Thai" panose="020B0503020203040204" charset="-122"/>
                <a:cs typeface="Alibaba Sans Thai" panose="020B0503020203040204" charset="-122"/>
                <a:sym typeface="Noto Sans Symbols"/>
              </a:rPr>
              <a:t>dengan menghubungkan dompet perangkat keras SafePal atau dompet seluler ke ekstensi</a:t>
            </a:r>
            <a:endParaRPr lang="en-US" sz="1200">
              <a:solidFill>
                <a:schemeClr val="bg1"/>
              </a:solidFill>
              <a:latin typeface="Alibaba Sans Thai" panose="020B0503020203040204" charset="-122"/>
              <a:ea typeface="Alibaba Sans Thai" panose="020B0503020203040204" charset="-122"/>
              <a:cs typeface="Alibaba Sans Thai" panose="020B0503020203040204" charset="-122"/>
              <a:sym typeface="Noto Sans Symbols"/>
            </a:endParaRPr>
          </a:p>
          <a:p>
            <a:pPr marL="22860" marR="0" lvl="0" indent="0" algn="l" rtl="0" eaLnBrk="1" fontAlgn="auto" latinLnBrk="0" hangingPunct="1">
              <a:lnSpc>
                <a:spcPct val="120000"/>
              </a:lnSpc>
              <a:spcBef>
                <a:spcPts val="0"/>
              </a:spcBef>
              <a:spcAft>
                <a:spcPts val="0"/>
              </a:spcAft>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200">
                <a:solidFill>
                  <a:schemeClr val="bg1"/>
                </a:solidFill>
                <a:latin typeface="Alibaba Sans Thai" panose="020B0503020203040204" charset="-122"/>
                <a:ea typeface="Alibaba Sans Thai" panose="020B0503020203040204" charset="-122"/>
                <a:cs typeface="Alibaba Sans Thai" panose="020B0503020203040204" charset="-122"/>
                <a:sym typeface="Noto Sans Symbols"/>
              </a:rPr>
              <a:t>  Satu klik untuk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terhubung dengan dompet lain</a:t>
            </a:r>
            <a:r>
              <a:rPr lang="en-US" sz="1200">
                <a:solidFill>
                  <a:schemeClr val="bg1"/>
                </a:solidFill>
                <a:latin typeface="Alibaba Sans Thai" panose="020B0503020203040204" charset="-122"/>
                <a:ea typeface="Alibaba Sans Thai" panose="020B0503020203040204" charset="-122"/>
                <a:cs typeface="Alibaba Sans Thai" panose="020B0503020203040204" charset="-122"/>
                <a:sym typeface="Noto Sans Symbols"/>
              </a:rPr>
              <a:t> seperti Metamask, Trustwallet, Ledger, imToken, dan lainnya</a:t>
            </a:r>
            <a:endParaRPr lang="en-US" sz="1200">
              <a:solidFill>
                <a:schemeClr val="bg1"/>
              </a:solidFill>
              <a:latin typeface="Alibaba Sans Thai" panose="020B0503020203040204" charset="-122"/>
              <a:ea typeface="Alibaba Sans Thai" panose="020B0503020203040204" charset="-122"/>
              <a:cs typeface="Alibaba Sans Thai" panose="020B0503020203040204" charset="-122"/>
              <a:sym typeface="Noto Sans Symbols"/>
            </a:endParaRPr>
          </a:p>
        </p:txBody>
      </p:sp>
      <p:pic>
        <p:nvPicPr>
          <p:cNvPr id="122" name="Google Shape;122;p14"/>
          <p:cNvPicPr preferRelativeResize="0"/>
          <p:nvPr/>
        </p:nvPicPr>
        <p:blipFill rotWithShape="1">
          <a:blip r:embed="rId1"/>
          <a:srcRect/>
          <a:stretch>
            <a:fillRect/>
          </a:stretch>
        </p:blipFill>
        <p:spPr>
          <a:xfrm>
            <a:off x="5785503" y="1287371"/>
            <a:ext cx="2294344" cy="2913179"/>
          </a:xfrm>
          <a:prstGeom prst="rect">
            <a:avLst/>
          </a:prstGeom>
          <a:noFill/>
          <a:ln>
            <a:noFill/>
          </a:ln>
        </p:spPr>
      </p:pic>
      <p:sp>
        <p:nvSpPr>
          <p:cNvPr id="123" name="Google Shape;123;p14"/>
          <p:cNvSpPr/>
          <p:nvPr/>
        </p:nvSpPr>
        <p:spPr>
          <a:xfrm>
            <a:off x="467360" y="411480"/>
            <a:ext cx="8315325" cy="616585"/>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Dompet Extensi untuk Pengalaman Desktop yang Mulus</a:t>
            </a:r>
            <a:endParaRPr lang="en-US" sz="2400">
              <a:solidFill>
                <a:srgbClr val="79EFBD"/>
              </a:solidFill>
              <a:latin typeface="Alibaba Sans Thai" panose="020B0503020203040204" charset="-122"/>
              <a:ea typeface="Alibaba Sans Thai" panose="020B0503020203040204" charset="-122"/>
            </a:endParaRPr>
          </a:p>
        </p:txBody>
      </p:sp>
      <p:sp>
        <p:nvSpPr>
          <p:cNvPr id="124" name="Google Shape;124;p14"/>
          <p:cNvSpPr/>
          <p:nvPr/>
        </p:nvSpPr>
        <p:spPr>
          <a:xfrm>
            <a:off x="814070" y="4731385"/>
            <a:ext cx="3119755" cy="128905"/>
          </a:xfrm>
          <a:prstGeom prst="rect">
            <a:avLst/>
          </a:prstGeom>
          <a:noFill/>
          <a:ln>
            <a:noFill/>
          </a:ln>
        </p:spPr>
        <p:txBody>
          <a:bodyPr spcFirstLastPara="1" wrap="square" lIns="0" tIns="0" rIns="0" bIns="0" anchor="t" anchorCtr="0">
            <a:noAutofit/>
          </a:bodyPr>
          <a:lstStyle/>
          <a:p>
            <a:pPr marL="0" marR="0" lvl="0" indent="0" algn="l" rtl="0">
              <a:lnSpc>
                <a:spcPct val="81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lvl="0" indent="0" algn="l" rtl="0">
              <a:lnSpc>
                <a:spcPct val="85000"/>
              </a:lnSpc>
              <a:spcBef>
                <a:spcPts val="0"/>
              </a:spcBef>
              <a:spcAft>
                <a:spcPts val="0"/>
              </a:spcAft>
              <a:buClr>
                <a:schemeClr val="dk1"/>
              </a:buClr>
              <a:buFont typeface="Arial" panose="020B0604020202020204"/>
              <a:buNone/>
            </a:pPr>
            <a:r>
              <a:rPr lang="en-US" sz="800">
                <a:solidFill>
                  <a:schemeClr val="lt1"/>
                </a:solidFill>
                <a:latin typeface="Alibaba Sans Thai" panose="020B0503020203040204" charset="-122"/>
                <a:ea typeface="Alibaba Sans Thai" panose="020B0503020203040204" charset="-122"/>
              </a:rPr>
              <a:t>*Data terakhir diperbarui pada bulan April 2023.</a:t>
            </a:r>
            <a:endParaRPr lang="en-US" sz="800">
              <a:solidFill>
                <a:schemeClr val="lt1"/>
              </a:solidFill>
              <a:latin typeface="Alibaba Sans Thai" panose="020B0503020203040204" charset="-122"/>
              <a:ea typeface="Alibaba Sans Thai" panose="020B0503020203040204" charset="-122"/>
            </a:endParaRPr>
          </a:p>
        </p:txBody>
      </p:sp>
      <p:pic>
        <p:nvPicPr>
          <p:cNvPr id="125" name="Google Shape;125;p14"/>
          <p:cNvPicPr preferRelativeResize="0"/>
          <p:nvPr/>
        </p:nvPicPr>
        <p:blipFill rotWithShape="1">
          <a:blip r:embed="rId2"/>
          <a:srcRect/>
          <a:stretch>
            <a:fillRect/>
          </a:stretch>
        </p:blipFill>
        <p:spPr>
          <a:xfrm>
            <a:off x="318515" y="4652771"/>
            <a:ext cx="256031" cy="2560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29" name="Shape 129"/>
        <p:cNvGrpSpPr/>
        <p:nvPr/>
      </p:nvGrpSpPr>
      <p:grpSpPr>
        <a:xfrm>
          <a:off x="0" y="0"/>
          <a:ext cx="0" cy="0"/>
          <a:chOff x="0" y="0"/>
          <a:chExt cx="0" cy="0"/>
        </a:xfrm>
      </p:grpSpPr>
      <p:sp>
        <p:nvSpPr>
          <p:cNvPr id="130" name="Google Shape;130;p15"/>
          <p:cNvSpPr/>
          <p:nvPr/>
        </p:nvSpPr>
        <p:spPr>
          <a:xfrm>
            <a:off x="0" y="0"/>
            <a:ext cx="9144000" cy="5143500"/>
          </a:xfrm>
          <a:prstGeom prst="rect">
            <a:avLst/>
          </a:prstGeom>
          <a:solidFill>
            <a:srgbClr val="79EFBD"/>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31" name="Google Shape;131;p15"/>
          <p:cNvSpPr/>
          <p:nvPr/>
        </p:nvSpPr>
        <p:spPr>
          <a:xfrm>
            <a:off x="193675" y="1861820"/>
            <a:ext cx="8817610" cy="875665"/>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66040" marR="0" lvl="0" indent="0" algn="ctr" rtl="0">
              <a:lnSpc>
                <a:spcPct val="136000"/>
              </a:lnSpc>
              <a:spcBef>
                <a:spcPts val="0"/>
              </a:spcBef>
              <a:spcAft>
                <a:spcPts val="0"/>
              </a:spcAft>
              <a:buNone/>
            </a:pPr>
            <a:r>
              <a:rPr lang="en-US" sz="3200">
                <a:solidFill>
                  <a:srgbClr val="0D0B33"/>
                </a:solidFill>
                <a:latin typeface="Alibaba Sans Thai" panose="020B0503020203040204" charset="-122"/>
                <a:ea typeface="Alibaba Sans Thai" panose="020B0503020203040204" charset="-122"/>
              </a:rPr>
              <a:t>Tumbuh : Tingkatkan Kekayaan Kripto Anda</a:t>
            </a:r>
            <a:endParaRPr lang="en-US" sz="3200">
              <a:solidFill>
                <a:srgbClr val="0D0B33"/>
              </a:solidFill>
              <a:latin typeface="Alibaba Sans Thai" panose="020B0503020203040204" charset="-122"/>
              <a:ea typeface="Alibaba Sans Thai" panose="020B0503020203040204" charset="-122"/>
            </a:endParaRPr>
          </a:p>
          <a:p>
            <a:pPr marL="12700" marR="0" lvl="0" indent="0" algn="ctr" rtl="0">
              <a:lnSpc>
                <a:spcPct val="146000"/>
              </a:lnSpc>
              <a:spcBef>
                <a:spcPts val="0"/>
              </a:spcBef>
              <a:spcAft>
                <a:spcPts val="0"/>
              </a:spcAft>
              <a:buNone/>
            </a:pPr>
            <a:r>
              <a:rPr lang="en-US" sz="800">
                <a:solidFill>
                  <a:srgbClr val="0D0B33"/>
                </a:solidFill>
                <a:latin typeface="Alibaba Sans Thai" panose="020B0503020203040204" charset="-122"/>
                <a:ea typeface="Alibaba Sans Thai" panose="020B0503020203040204" charset="-122"/>
              </a:rPr>
              <a:t>SafePal menyediakan layanan manajemen aset terverifikasi bagi pengguna untuk mengembangkan dan meningkatkan kekayaan kripto mereka di ujung jari.</a:t>
            </a:r>
            <a:endParaRPr lang="en-US" sz="800">
              <a:solidFill>
                <a:srgbClr val="0D0B33"/>
              </a:solidFill>
              <a:latin typeface="Alibaba Sans Thai" panose="020B0503020203040204" charset="-122"/>
              <a:ea typeface="Alibaba Sans Thai" panose="020B0503020203040204" charset="-122"/>
            </a:endParaRPr>
          </a:p>
        </p:txBody>
      </p:sp>
      <p:pic>
        <p:nvPicPr>
          <p:cNvPr id="132" name="Google Shape;132;p15"/>
          <p:cNvPicPr preferRelativeResize="0"/>
          <p:nvPr/>
        </p:nvPicPr>
        <p:blipFill rotWithShape="1">
          <a:blip r:embed="rId1"/>
          <a:srcRect/>
          <a:stretch>
            <a:fillRect/>
          </a:stretch>
        </p:blipFill>
        <p:spPr>
          <a:xfrm>
            <a:off x="4375403" y="4270248"/>
            <a:ext cx="393191" cy="3931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36" name="Shape 136"/>
        <p:cNvGrpSpPr/>
        <p:nvPr/>
      </p:nvGrpSpPr>
      <p:grpSpPr>
        <a:xfrm>
          <a:off x="0" y="0"/>
          <a:ext cx="0" cy="0"/>
          <a:chOff x="0" y="0"/>
          <a:chExt cx="0" cy="0"/>
        </a:xfrm>
      </p:grpSpPr>
      <p:sp>
        <p:nvSpPr>
          <p:cNvPr id="137" name="Google Shape;137;p16"/>
          <p:cNvSpPr/>
          <p:nvPr/>
        </p:nvSpPr>
        <p:spPr>
          <a:xfrm>
            <a:off x="0" y="-20955"/>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138" name="Google Shape;138;p16"/>
          <p:cNvPicPr preferRelativeResize="0"/>
          <p:nvPr/>
        </p:nvPicPr>
        <p:blipFill rotWithShape="1">
          <a:blip r:embed="rId1"/>
          <a:srcRect/>
          <a:stretch>
            <a:fillRect/>
          </a:stretch>
        </p:blipFill>
        <p:spPr>
          <a:xfrm>
            <a:off x="318515" y="2046731"/>
            <a:ext cx="3302305" cy="2862072"/>
          </a:xfrm>
          <a:prstGeom prst="rect">
            <a:avLst/>
          </a:prstGeom>
          <a:noFill/>
          <a:ln>
            <a:noFill/>
          </a:ln>
        </p:spPr>
      </p:pic>
      <p:pic>
        <p:nvPicPr>
          <p:cNvPr id="139" name="Google Shape;139;p16"/>
          <p:cNvPicPr preferRelativeResize="0"/>
          <p:nvPr/>
        </p:nvPicPr>
        <p:blipFill rotWithShape="1">
          <a:blip r:embed="rId2"/>
          <a:srcRect/>
          <a:stretch>
            <a:fillRect/>
          </a:stretch>
        </p:blipFill>
        <p:spPr>
          <a:xfrm>
            <a:off x="5292217" y="2046731"/>
            <a:ext cx="2795651" cy="2651633"/>
          </a:xfrm>
          <a:prstGeom prst="rect">
            <a:avLst/>
          </a:prstGeom>
          <a:noFill/>
          <a:ln>
            <a:noFill/>
          </a:ln>
        </p:spPr>
      </p:pic>
      <p:sp>
        <p:nvSpPr>
          <p:cNvPr id="140" name="Google Shape;140;p16"/>
          <p:cNvSpPr/>
          <p:nvPr/>
        </p:nvSpPr>
        <p:spPr>
          <a:xfrm>
            <a:off x="4572311" y="416272"/>
            <a:ext cx="3981450" cy="1301114"/>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rPr>
              <a:t>Lacak dan Dagang</a:t>
            </a:r>
            <a:endParaRPr lang="en-US" sz="2400" b="0" i="0" u="none" strike="noStrike" cap="none">
              <a:solidFill>
                <a:srgbClr val="79EFBD"/>
              </a:solidFill>
              <a:latin typeface="Alibaba Sans Thai" panose="020B0503020203040204" charset="-122"/>
              <a:ea typeface="Alibaba Sans Thai" panose="020B0503020203040204" charset="-122"/>
            </a:endParaRPr>
          </a:p>
          <a:p>
            <a:pPr marL="89535" marR="0" lvl="0" indent="0" algn="l" rtl="0" eaLnBrk="1" fontAlgn="auto" latinLnBrk="0" hangingPunct="1">
              <a:lnSpc>
                <a:spcPct val="110000"/>
              </a:lnSpc>
              <a:spcBef>
                <a:spcPts val="300"/>
              </a:spcBef>
              <a:spcAft>
                <a:spcPts val="0"/>
              </a:spcAft>
              <a:buClr>
                <a:schemeClr val="dk1"/>
              </a:buClr>
              <a:buSzPts val="1100"/>
              <a:buFont typeface="Arial" panose="020B0604020202020204"/>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Jangan pernah melewatkan pergerakan pasar dengan cara melacak data pasar secara real-time</a:t>
            </a:r>
            <a:endPar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89535" marR="0" lvl="0" indent="0" algn="l" rtl="0" eaLnBrk="1" fontAlgn="auto" latinLnBrk="0" hangingPunct="1">
              <a:lnSpc>
                <a:spcPct val="110000"/>
              </a:lnSpc>
              <a:spcBef>
                <a:spcPts val="300"/>
              </a:spcBef>
              <a:spcAft>
                <a:spcPts val="0"/>
              </a:spcAft>
              <a:buClr>
                <a:schemeClr val="dk1"/>
              </a:buClr>
              <a:buSzPts val="1100"/>
              <a:buFont typeface="Arial" panose="020B0604020202020204"/>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Berdagang di ujung jari Anda dengan likuiditas terbaik dari Binance, MEXC, Bitget, 1 inci, 0X, dan banyak lagi</a:t>
            </a:r>
            <a:endPar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89535" marR="0" lvl="0" indent="0" algn="l" rtl="0" eaLnBrk="1" fontAlgn="auto" latinLnBrk="0" hangingPunct="1">
              <a:lnSpc>
                <a:spcPct val="110000"/>
              </a:lnSpc>
              <a:spcBef>
                <a:spcPts val="300"/>
              </a:spcBef>
              <a:spcAft>
                <a:spcPts val="0"/>
              </a:spcAft>
              <a:buClr>
                <a:schemeClr val="dk1"/>
              </a:buClr>
              <a:buSzPts val="1100"/>
              <a:buFont typeface="Arial" panose="020B0604020202020204"/>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Menggabungkan CEX dan DEX untuk pengalaman perdagangan yang lancar</a:t>
            </a:r>
            <a:endPar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p:txBody>
      </p:sp>
      <p:sp>
        <p:nvSpPr>
          <p:cNvPr id="141" name="Google Shape;141;p16"/>
          <p:cNvSpPr/>
          <p:nvPr/>
        </p:nvSpPr>
        <p:spPr>
          <a:xfrm>
            <a:off x="676656" y="1018032"/>
            <a:ext cx="1670304" cy="659891"/>
          </a:xfrm>
          <a:prstGeom prst="rect">
            <a:avLst/>
          </a:prstGeom>
          <a:solidFill>
            <a:srgbClr val="0C0A3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 name="Google Shape;142;p16"/>
          <p:cNvSpPr/>
          <p:nvPr/>
        </p:nvSpPr>
        <p:spPr>
          <a:xfrm>
            <a:off x="406050" y="416272"/>
            <a:ext cx="3333750" cy="1121410"/>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rPr>
              <a:t>Swap and Bridge</a:t>
            </a:r>
            <a:endParaRPr lang="en-US" sz="2400" b="0" i="0" u="none" strike="noStrike" cap="none">
              <a:solidFill>
                <a:srgbClr val="79EFBD"/>
              </a:solidFill>
              <a:latin typeface="Alibaba Sans Thai" panose="020B0503020203040204" charset="-122"/>
              <a:ea typeface="Alibaba Sans Thai" panose="020B0503020203040204" charset="-122"/>
            </a:endParaRPr>
          </a:p>
          <a:p>
            <a:pPr marL="0" marR="0" lvl="0" indent="0" algn="l" rtl="0" eaLnBrk="1" fontAlgn="auto" latinLnBrk="0" hangingPunct="1">
              <a:lnSpc>
                <a:spcPct val="110000"/>
              </a:lnSpc>
              <a:spcBef>
                <a:spcPts val="0"/>
              </a:spcBef>
              <a:spcAft>
                <a:spcPts val="0"/>
              </a:spcAft>
              <a:buNone/>
            </a:pPr>
            <a:endPar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endParaRPr>
          </a:p>
          <a:p>
            <a:pPr marL="0" marR="0" lvl="0" indent="0" algn="l" rtl="0" eaLnBrk="1" fontAlgn="auto" latinLnBrk="0" hangingPunct="1">
              <a:lnSpc>
                <a:spcPct val="110000"/>
              </a:lnSpc>
              <a:spcBef>
                <a:spcPts val="0"/>
              </a:spcBef>
              <a:spcAft>
                <a:spcPts val="0"/>
              </a:spcAft>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Agregator swap yang terintegrasi dengan saluran DEX dan CEX, menawarkan beragam opsi untuk migrasi aset lintas rantai</a:t>
            </a:r>
            <a:endPar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p:txBody>
      </p:sp>
      <p:pic>
        <p:nvPicPr>
          <p:cNvPr id="143" name="Google Shape;143;p16"/>
          <p:cNvPicPr preferRelativeResize="0"/>
          <p:nvPr/>
        </p:nvPicPr>
        <p:blipFill rotWithShape="1">
          <a:blip r:embed="rId3"/>
          <a:srcRect/>
          <a:stretch>
            <a:fillRect/>
          </a:stretch>
        </p:blipFill>
        <p:spPr>
          <a:xfrm>
            <a:off x="4193222" y="598804"/>
            <a:ext cx="9524" cy="41363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148" name="Google Shape;148;p17"/>
          <p:cNvSpPr/>
          <p:nvPr/>
        </p:nvSpPr>
        <p:spPr>
          <a:xfrm>
            <a:off x="0" y="-20955"/>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149" name="Google Shape;149;p17"/>
          <p:cNvPicPr preferRelativeResize="0"/>
          <p:nvPr/>
        </p:nvPicPr>
        <p:blipFill rotWithShape="1">
          <a:blip r:embed="rId1"/>
          <a:srcRect/>
          <a:stretch>
            <a:fillRect/>
          </a:stretch>
        </p:blipFill>
        <p:spPr>
          <a:xfrm>
            <a:off x="4863083" y="2008729"/>
            <a:ext cx="3212775" cy="2835030"/>
          </a:xfrm>
          <a:prstGeom prst="rect">
            <a:avLst/>
          </a:prstGeom>
          <a:noFill/>
          <a:ln>
            <a:noFill/>
          </a:ln>
        </p:spPr>
      </p:pic>
      <p:sp>
        <p:nvSpPr>
          <p:cNvPr id="150" name="Google Shape;150;p17"/>
          <p:cNvSpPr/>
          <p:nvPr/>
        </p:nvSpPr>
        <p:spPr>
          <a:xfrm>
            <a:off x="4640325" y="291848"/>
            <a:ext cx="4058400" cy="1732200"/>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rPr>
              <a:t>Investasikan dan Hasilkan</a:t>
            </a:r>
            <a:endParaRPr lang="en-US" sz="2400" b="0" i="0" u="none" strike="noStrike" cap="none">
              <a:solidFill>
                <a:srgbClr val="79EFBD"/>
              </a:solidFill>
              <a:latin typeface="Alibaba Sans Thai" panose="020B0503020203040204" charset="-122"/>
              <a:ea typeface="Alibaba Sans Thai" panose="020B0503020203040204" charset="-122"/>
            </a:endParaRPr>
          </a:p>
          <a:p>
            <a:pPr marL="0"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endPar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endParaRPr>
          </a:p>
          <a:p>
            <a:pPr marL="0"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SafePal Earn: Agregator hasil dari bawaan DeFi yang menghilangkan kerumitan investasi staking DeFi</a:t>
            </a:r>
            <a:endPar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0"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Penawaran Pemegang Dompet dan Kotak Hadiah: Program eksklusif yang menawarkan peluang investasi awal untuk proyek-proyek blockchain yang sedang berkembang</a:t>
            </a:r>
            <a:endPar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p:txBody>
      </p:sp>
      <p:sp>
        <p:nvSpPr>
          <p:cNvPr id="151" name="Google Shape;151;p17"/>
          <p:cNvSpPr/>
          <p:nvPr/>
        </p:nvSpPr>
        <p:spPr>
          <a:xfrm>
            <a:off x="574548" y="911352"/>
            <a:ext cx="1898904" cy="934211"/>
          </a:xfrm>
          <a:prstGeom prst="rect">
            <a:avLst/>
          </a:prstGeom>
          <a:solidFill>
            <a:srgbClr val="0C0A3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2" name="Google Shape;152;p17"/>
          <p:cNvSpPr/>
          <p:nvPr/>
        </p:nvSpPr>
        <p:spPr>
          <a:xfrm>
            <a:off x="399415" y="292100"/>
            <a:ext cx="3686810" cy="1732280"/>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rPr>
              <a:t>Berselancar dan Jelajahi</a:t>
            </a:r>
            <a:endParaRPr lang="en-US" sz="2400" b="0" i="0" u="none" strike="noStrike" cap="none">
              <a:solidFill>
                <a:srgbClr val="79EFBD"/>
              </a:solidFill>
              <a:latin typeface="Alibaba Sans Thai" panose="020B0503020203040204" charset="-122"/>
              <a:ea typeface="Alibaba Sans Thai" panose="020B0503020203040204" charset="-122"/>
            </a:endParaRPr>
          </a:p>
          <a:p>
            <a:pPr marL="71755" marR="0" lvl="0" indent="3175" algn="l" rtl="0" eaLnBrk="1" fontAlgn="auto" latinLnBrk="0" hangingPunct="1">
              <a:lnSpc>
                <a:spcPct val="120000"/>
              </a:lnSpc>
              <a:spcBef>
                <a:spcPts val="0"/>
              </a:spcBef>
              <a:spcAft>
                <a:spcPts val="0"/>
              </a:spcAft>
              <a:buClr>
                <a:schemeClr val="dk1"/>
              </a:buClr>
              <a:buSzPts val="1100"/>
              <a:buFont typeface="Arial" panose="020B0604020202020204"/>
              <a:buNone/>
            </a:pPr>
            <a:endParaRPr lang="en-US" altLang="zh-CN" sz="900">
              <a:solidFill>
                <a:srgbClr val="79EFBD"/>
              </a:solidFill>
              <a:latin typeface="Alibaba Sans" panose="020B0503020203040204" charset="0"/>
              <a:cs typeface="Alibaba Sans" panose="020B0503020203040204" charset="0"/>
              <a:sym typeface="Wingdings" panose="05000000000000000000" charset="0"/>
            </a:endParaRPr>
          </a:p>
          <a:p>
            <a:pPr marL="71755" marR="0" lvl="0" indent="3175"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zh-CN" sz="900">
                <a:solidFill>
                  <a:srgbClr val="79EFBD"/>
                </a:solidFill>
                <a:latin typeface="Alibaba Sans" panose="020B0503020203040204" charset="0"/>
                <a:cs typeface="Alibaba Sans" panose="020B0503020203040204" charset="0"/>
                <a:sym typeface="Wingdings" panose="05000000000000000000" charset="0"/>
              </a:rPr>
              <a:t></a:t>
            </a: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Jelajahi, browse, bookmark dan akses DApps favorit Anda di satu tempat dengan aman menggunakan Mekanisme Pemfilteran DApp kami.</a:t>
            </a:r>
            <a:endPar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71755" marR="0" lvl="0" indent="3175"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zh-CN" sz="1000">
                <a:solidFill>
                  <a:srgbClr val="79EFBD"/>
                </a:solidFill>
                <a:latin typeface="Alibaba Sans" panose="020B0503020203040204" charset="0"/>
                <a:cs typeface="Alibaba Sans" panose="020B0503020203040204" charset="0"/>
                <a:sym typeface="Wingdings" panose="05000000000000000000" charset="0"/>
              </a:rPr>
              <a:t></a:t>
            </a: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Temukan alat ramah yang diberdayakan oleh SafePal seperti Revoke Manager, LP Center, dan lebih banyak lagi</a:t>
            </a:r>
            <a:endPar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p:txBody>
      </p:sp>
      <p:pic>
        <p:nvPicPr>
          <p:cNvPr id="153" name="Google Shape;153;p17"/>
          <p:cNvPicPr preferRelativeResize="0"/>
          <p:nvPr/>
        </p:nvPicPr>
        <p:blipFill rotWithShape="1">
          <a:blip r:embed="rId2"/>
          <a:srcRect/>
          <a:stretch>
            <a:fillRect/>
          </a:stretch>
        </p:blipFill>
        <p:spPr>
          <a:xfrm>
            <a:off x="513588" y="2033016"/>
            <a:ext cx="1510283" cy="2702051"/>
          </a:xfrm>
          <a:prstGeom prst="rect">
            <a:avLst/>
          </a:prstGeom>
          <a:noFill/>
          <a:ln>
            <a:noFill/>
          </a:ln>
        </p:spPr>
      </p:pic>
      <p:pic>
        <p:nvPicPr>
          <p:cNvPr id="154" name="Google Shape;154;p17"/>
          <p:cNvPicPr preferRelativeResize="0"/>
          <p:nvPr/>
        </p:nvPicPr>
        <p:blipFill rotWithShape="1">
          <a:blip r:embed="rId3"/>
          <a:srcRect/>
          <a:stretch>
            <a:fillRect/>
          </a:stretch>
        </p:blipFill>
        <p:spPr>
          <a:xfrm>
            <a:off x="2080260" y="2136647"/>
            <a:ext cx="1397507" cy="2598420"/>
          </a:xfrm>
          <a:prstGeom prst="rect">
            <a:avLst/>
          </a:prstGeom>
          <a:noFill/>
          <a:ln>
            <a:noFill/>
          </a:ln>
        </p:spPr>
      </p:pic>
      <p:pic>
        <p:nvPicPr>
          <p:cNvPr id="155" name="Google Shape;155;p17"/>
          <p:cNvPicPr preferRelativeResize="0"/>
          <p:nvPr/>
        </p:nvPicPr>
        <p:blipFill rotWithShape="1">
          <a:blip r:embed="rId4"/>
          <a:srcRect/>
          <a:stretch>
            <a:fillRect/>
          </a:stretch>
        </p:blipFill>
        <p:spPr>
          <a:xfrm>
            <a:off x="318515" y="4652771"/>
            <a:ext cx="256031" cy="256031"/>
          </a:xfrm>
          <a:prstGeom prst="rect">
            <a:avLst/>
          </a:prstGeom>
          <a:noFill/>
          <a:ln>
            <a:noFill/>
          </a:ln>
        </p:spPr>
      </p:pic>
      <p:pic>
        <p:nvPicPr>
          <p:cNvPr id="156" name="Google Shape;156;p17"/>
          <p:cNvPicPr preferRelativeResize="0"/>
          <p:nvPr/>
        </p:nvPicPr>
        <p:blipFill rotWithShape="1">
          <a:blip r:embed="rId5"/>
          <a:srcRect/>
          <a:stretch>
            <a:fillRect/>
          </a:stretch>
        </p:blipFill>
        <p:spPr>
          <a:xfrm>
            <a:off x="4193222" y="598804"/>
            <a:ext cx="9524" cy="4136389"/>
          </a:xfrm>
          <a:prstGeom prst="rect">
            <a:avLst/>
          </a:prstGeom>
          <a:noFill/>
          <a:ln>
            <a:noFill/>
          </a:ln>
        </p:spPr>
      </p:pic>
      <p:pic>
        <p:nvPicPr>
          <p:cNvPr id="157" name="Google Shape;157;p17"/>
          <p:cNvPicPr preferRelativeResize="0"/>
          <p:nvPr/>
        </p:nvPicPr>
        <p:blipFill rotWithShape="1">
          <a:blip r:embed="rId6"/>
          <a:srcRect/>
          <a:stretch>
            <a:fillRect/>
          </a:stretch>
        </p:blipFill>
        <p:spPr>
          <a:xfrm>
            <a:off x="3523488" y="3357371"/>
            <a:ext cx="143255" cy="1173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61" name="Shape 161"/>
        <p:cNvGrpSpPr/>
        <p:nvPr/>
      </p:nvGrpSpPr>
      <p:grpSpPr>
        <a:xfrm>
          <a:off x="0" y="0"/>
          <a:ext cx="0" cy="0"/>
          <a:chOff x="0" y="0"/>
          <a:chExt cx="0" cy="0"/>
        </a:xfrm>
      </p:grpSpPr>
      <p:sp>
        <p:nvSpPr>
          <p:cNvPr id="162" name="Google Shape;162;p18"/>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4" name="Google Shape;164;p18"/>
          <p:cNvSpPr/>
          <p:nvPr/>
        </p:nvSpPr>
        <p:spPr>
          <a:xfrm>
            <a:off x="420853" y="411713"/>
            <a:ext cx="2674620" cy="443230"/>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Peta Jalan Proyek</a:t>
            </a:r>
            <a:endPar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endParaRPr>
          </a:p>
        </p:txBody>
      </p:sp>
      <p:pic>
        <p:nvPicPr>
          <p:cNvPr id="165" name="Google Shape;165;p18"/>
          <p:cNvPicPr preferRelativeResize="0"/>
          <p:nvPr/>
        </p:nvPicPr>
        <p:blipFill rotWithShape="1">
          <a:blip r:embed="rId1"/>
          <a:srcRect/>
          <a:stretch>
            <a:fillRect/>
          </a:stretch>
        </p:blipFill>
        <p:spPr>
          <a:xfrm>
            <a:off x="318515" y="4652771"/>
            <a:ext cx="256031" cy="256031"/>
          </a:xfrm>
          <a:prstGeom prst="rect">
            <a:avLst/>
          </a:prstGeom>
          <a:noFill/>
          <a:ln>
            <a:noFill/>
          </a:ln>
        </p:spPr>
      </p:pic>
      <p:pic>
        <p:nvPicPr>
          <p:cNvPr id="2" name="图片 1" descr="Frame 1597879658"/>
          <p:cNvPicPr>
            <a:picLocks noChangeAspect="1"/>
          </p:cNvPicPr>
          <p:nvPr/>
        </p:nvPicPr>
        <p:blipFill>
          <a:blip r:embed="rId2"/>
          <a:stretch>
            <a:fillRect/>
          </a:stretch>
        </p:blipFill>
        <p:spPr>
          <a:xfrm>
            <a:off x="899795" y="1131570"/>
            <a:ext cx="7323455" cy="349186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93" name="Shape 193"/>
        <p:cNvGrpSpPr/>
        <p:nvPr/>
      </p:nvGrpSpPr>
      <p:grpSpPr>
        <a:xfrm>
          <a:off x="0" y="0"/>
          <a:ext cx="0" cy="0"/>
          <a:chOff x="0" y="0"/>
          <a:chExt cx="0" cy="0"/>
        </a:xfrm>
      </p:grpSpPr>
      <p:sp>
        <p:nvSpPr>
          <p:cNvPr id="194" name="Google Shape;194;p19"/>
          <p:cNvSpPr/>
          <p:nvPr/>
        </p:nvSpPr>
        <p:spPr>
          <a:xfrm>
            <a:off x="35560" y="51435"/>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195" name="Google Shape;195;p19"/>
          <p:cNvPicPr preferRelativeResize="0"/>
          <p:nvPr/>
        </p:nvPicPr>
        <p:blipFill rotWithShape="1">
          <a:blip r:embed="rId1"/>
          <a:srcRect/>
          <a:stretch>
            <a:fillRect/>
          </a:stretch>
        </p:blipFill>
        <p:spPr>
          <a:xfrm>
            <a:off x="6051139" y="1035064"/>
            <a:ext cx="2451272" cy="3000981"/>
          </a:xfrm>
          <a:prstGeom prst="rect">
            <a:avLst/>
          </a:prstGeom>
          <a:noFill/>
          <a:ln>
            <a:noFill/>
          </a:ln>
        </p:spPr>
      </p:pic>
      <p:sp>
        <p:nvSpPr>
          <p:cNvPr id="196" name="Google Shape;196;p19"/>
          <p:cNvSpPr/>
          <p:nvPr/>
        </p:nvSpPr>
        <p:spPr>
          <a:xfrm>
            <a:off x="395605" y="1203325"/>
            <a:ext cx="6304280" cy="2817495"/>
          </a:xfrm>
          <a:prstGeom prst="rect">
            <a:avLst/>
          </a:prstGeom>
          <a:noFill/>
          <a:ln>
            <a:noFill/>
          </a:ln>
        </p:spPr>
        <p:txBody>
          <a:bodyPr spcFirstLastPara="1" wrap="square" lIns="0" tIns="0" rIns="0" bIns="0" anchor="t" anchorCtr="0">
            <a:noAutofit/>
          </a:bodyPr>
          <a:lstStyle/>
          <a:p>
            <a:pPr marL="0" marR="0" lvl="0" indent="0" algn="l" rtl="0" eaLnBrk="1" fontAlgn="auto" latinLnBrk="0" hangingPunct="1">
              <a:lnSpc>
                <a:spcPct val="120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20320" marR="0" lvl="0" indent="0" algn="l" rtl="0" eaLnBrk="1" fontAlgn="auto" latinLnBrk="0" hangingPunct="1">
              <a:lnSpc>
                <a:spcPct val="120000"/>
              </a:lnSpc>
              <a:spcBef>
                <a:spcPts val="0"/>
              </a:spcBef>
              <a:spcAft>
                <a:spcPts val="0"/>
              </a:spcAft>
              <a:buNone/>
            </a:pPr>
            <a:r>
              <a:rPr lang="en-US" b="1">
                <a:solidFill>
                  <a:srgbClr val="79EFBD"/>
                </a:solidFill>
                <a:latin typeface="Alibaba Sans Thai" panose="020B0503020203040204" charset="-122"/>
                <a:ea typeface="Alibaba Sans Thai" panose="020B0503020203040204" charset="-122"/>
              </a:rPr>
              <a:t>SafePal sebagai jembatan orientasi pengguna untuk rantai publik</a:t>
            </a:r>
            <a:r>
              <a:rPr lang="en-US">
                <a:solidFill>
                  <a:srgbClr val="79EFBD"/>
                </a:solidFill>
                <a:latin typeface="Alibaba Sans Thai" panose="020B0503020203040204" charset="-122"/>
                <a:ea typeface="Alibaba Sans Thai" panose="020B0503020203040204" charset="-122"/>
              </a:rPr>
              <a:t> </a:t>
            </a:r>
            <a:endParaRPr sz="140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21590" marR="0" lvl="0" indent="-635" algn="l" rtl="0" eaLnBrk="1" fontAlgn="auto" latinLnBrk="0" hangingPunct="1">
              <a:lnSpc>
                <a:spcPct val="120000"/>
              </a:lnSpc>
              <a:spcBef>
                <a:spcPts val="310"/>
              </a:spcBef>
              <a:spcAft>
                <a:spcPts val="0"/>
              </a:spcAft>
              <a:buClr>
                <a:schemeClr val="dk1"/>
              </a:buClr>
              <a:buSzPts val="1100"/>
              <a:buFont typeface="Arial" panose="020B0604020202020204"/>
              <a:buNone/>
            </a:pPr>
            <a:r>
              <a:rPr lang="en-US" altLang="zh-CN" sz="1000">
                <a:solidFill>
                  <a:srgbClr val="79EFBD"/>
                </a:solidFill>
                <a:latin typeface="Alibaba Sans" panose="020B0503020203040204" charset="0"/>
                <a:cs typeface="Alibaba Sans" panose="020B0503020203040204" charset="0"/>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SafePal menyediakan dukungan dompet komprehensif untuk mitra blockchain kami, termasuk</a:t>
            </a:r>
            <a:endPar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1590" marR="0" lvl="0" indent="-635" algn="l" rtl="0" eaLnBrk="1" fontAlgn="auto" latinLnBrk="0" hangingPunct="1">
              <a:lnSpc>
                <a:spcPct val="120000"/>
              </a:lnSpc>
              <a:spcBef>
                <a:spcPts val="310"/>
              </a:spcBef>
              <a:spcAft>
                <a:spcPts val="0"/>
              </a:spcAft>
              <a:buClr>
                <a:schemeClr val="dk1"/>
              </a:buClr>
              <a:buSzPts val="1100"/>
              <a:buFont typeface="Arial" panose="020B0604020202020204"/>
              <a:buNone/>
            </a:pP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jaringan utama, koin asli, standar token, aplikasi terdesentralisasi, dan standar NFT mereka.</a:t>
            </a:r>
            <a:endPar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1590" marR="0" lvl="0" indent="-635" algn="l" rtl="0" eaLnBrk="1" fontAlgn="auto" latinLnBrk="0" hangingPunct="1">
              <a:lnSpc>
                <a:spcPct val="120000"/>
              </a:lnSpc>
              <a:spcBef>
                <a:spcPts val="310"/>
              </a:spcBef>
              <a:spcAft>
                <a:spcPts val="0"/>
              </a:spcAft>
              <a:buClr>
                <a:schemeClr val="dk1"/>
              </a:buClr>
              <a:buSzPts val="1100"/>
              <a:buFont typeface="Arial" panose="020B0604020202020204"/>
              <a:buNone/>
            </a:pPr>
            <a:r>
              <a:rPr lang="en-US" altLang="zh-CN" sz="1000">
                <a:solidFill>
                  <a:srgbClr val="79EFBD"/>
                </a:solidFill>
                <a:latin typeface="Alibaba Sans" panose="020B0503020203040204" charset="0"/>
                <a:cs typeface="Alibaba Sans" panose="020B0503020203040204" charset="0"/>
                <a:sym typeface="Wingdings" panose="05000000000000000000" charset="0"/>
              </a:rPr>
              <a:t></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Selain itu, kami menawarkan rangkaian lengkap konten pendidikan yang memandu pengguna di antara ekosistem blockchain ini untuk mengamankan aset kripto mereka.</a:t>
            </a:r>
            <a:endPar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1590" marR="0" lvl="0" indent="-635" algn="l" rtl="0" eaLnBrk="1" fontAlgn="auto" latinLnBrk="0" hangingPunct="1">
              <a:lnSpc>
                <a:spcPct val="120000"/>
              </a:lnSpc>
              <a:spcBef>
                <a:spcPts val="310"/>
              </a:spcBef>
              <a:spcAft>
                <a:spcPts val="0"/>
              </a:spcAft>
              <a:buClr>
                <a:schemeClr val="dk1"/>
              </a:buClr>
              <a:buSzPts val="1100"/>
              <a:buFont typeface="Arial" panose="020B0604020202020204"/>
              <a:buNone/>
            </a:pPr>
            <a:r>
              <a:rPr lang="en-US" altLang="zh-CN" sz="1000">
                <a:solidFill>
                  <a:srgbClr val="79EFBD"/>
                </a:solidFill>
                <a:latin typeface="Alibaba Sans" panose="020B0503020203040204" charset="0"/>
                <a:cs typeface="Alibaba Sans" panose="020B0503020203040204" charset="0"/>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SafePal juga bermitra dengan yayasan blockchain untuk meningkatkan pertumbuhan ekologis mereka dengan mendukung proyek tahap awal mereka.</a:t>
            </a:r>
            <a:endPar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0320" marR="0" lvl="0" indent="0" algn="l" rtl="0" eaLnBrk="1" fontAlgn="auto" latinLnBrk="0" hangingPunct="1">
              <a:lnSpc>
                <a:spcPct val="120000"/>
              </a:lnSpc>
              <a:spcBef>
                <a:spcPts val="425"/>
              </a:spcBef>
              <a:spcAft>
                <a:spcPts val="0"/>
              </a:spcAft>
              <a:buNone/>
            </a:pPr>
            <a:endParaRPr sz="1000">
              <a:solidFill>
                <a:schemeClr val="dk1"/>
              </a:solidFill>
            </a:endParaRPr>
          </a:p>
          <a:p>
            <a:pPr marL="20320" marR="0" lvl="0" indent="0" algn="l" rtl="0" eaLnBrk="1" fontAlgn="auto" latinLnBrk="0" hangingPunct="1">
              <a:lnSpc>
                <a:spcPct val="120000"/>
              </a:lnSpc>
              <a:spcBef>
                <a:spcPts val="425"/>
              </a:spcBef>
              <a:spcAft>
                <a:spcPts val="0"/>
              </a:spcAft>
              <a:buNone/>
            </a:pPr>
            <a:r>
              <a:rPr lang="en-US" b="1">
                <a:solidFill>
                  <a:srgbClr val="79EFBD"/>
                </a:solidFill>
                <a:latin typeface="Alibaba Sans Thai" panose="020B0503020203040204" charset="-122"/>
                <a:ea typeface="Alibaba Sans Thai" panose="020B0503020203040204" charset="-122"/>
              </a:rPr>
              <a:t>SafePal sebagai gerbang akuisisi pengguna untuk proyek</a:t>
            </a:r>
            <a:endParaRPr lang="en-US" b="1">
              <a:solidFill>
                <a:srgbClr val="79EFBD"/>
              </a:solidFill>
              <a:latin typeface="Alibaba Sans Thai" panose="020B0503020203040204" charset="-122"/>
              <a:ea typeface="Alibaba Sans Thai" panose="020B0503020203040204" charset="-122"/>
            </a:endParaRPr>
          </a:p>
          <a:p>
            <a:pPr marL="17780" marR="0" lvl="0" indent="2540" algn="l" rtl="0" eaLnBrk="1" fontAlgn="auto" latinLnBrk="0" hangingPunct="1">
              <a:lnSpc>
                <a:spcPct val="120000"/>
              </a:lnSpc>
              <a:spcBef>
                <a:spcPts val="0"/>
              </a:spcBef>
              <a:spcAft>
                <a:spcPts val="0"/>
              </a:spcAft>
              <a:buSzPts val="1100"/>
              <a:buNone/>
            </a:pPr>
            <a:r>
              <a:rPr lang="en-US" altLang="zh-CN" sz="1000">
                <a:solidFill>
                  <a:srgbClr val="79EFBD"/>
                </a:solidFill>
                <a:latin typeface="Alibaba Sans" panose="020B0503020203040204" charset="0"/>
                <a:cs typeface="Alibaba Sans" panose="020B0503020203040204" charset="0"/>
                <a:sym typeface="Wingdings" panose="05000000000000000000" charset="0"/>
              </a:rPr>
              <a:t></a:t>
            </a:r>
            <a:r>
              <a:rPr lang="en-US" sz="1000"/>
              <a:t> </a:t>
            </a:r>
            <a:r>
              <a:rPr lang="en-US" sz="1000">
                <a:solidFill>
                  <a:schemeClr val="bg1"/>
                </a:solidFill>
                <a:latin typeface="Alibaba Sans Thai" panose="020B0503020203040204" charset="-122"/>
                <a:ea typeface="Alibaba Sans Thai" panose="020B0503020203040204" charset="-122"/>
                <a:cs typeface="Alibaba Sans Thai" panose="020B0503020203040204" charset="-122"/>
              </a:rPr>
              <a:t>Dengan basis pengguna yang besar dan aktif, SafePal telah menjadi salah satu platform akuisisi pengguna paling berpengaruh untuk proyek blockchain guna mendidik, memperoleh, dan mengonversi pengguna kripto yang nyata dan berkualitas tinggi.</a:t>
            </a:r>
            <a:endParaRPr lang="en-US" sz="1000">
              <a:solidFill>
                <a:schemeClr val="bg1"/>
              </a:solidFill>
              <a:latin typeface="Alibaba Sans Thai" panose="020B0503020203040204" charset="-122"/>
              <a:ea typeface="Alibaba Sans Thai" panose="020B0503020203040204" charset="-122"/>
              <a:cs typeface="Alibaba Sans Thai" panose="020B0503020203040204" charset="-122"/>
            </a:endParaRPr>
          </a:p>
          <a:p>
            <a:pPr marL="17780" marR="0" lvl="0" indent="2540" algn="l" rtl="0" eaLnBrk="1" fontAlgn="auto" latinLnBrk="0" hangingPunct="1">
              <a:lnSpc>
                <a:spcPct val="120000"/>
              </a:lnSpc>
              <a:spcBef>
                <a:spcPts val="0"/>
              </a:spcBef>
              <a:spcAft>
                <a:spcPts val="0"/>
              </a:spcAft>
              <a:buSzPts val="1100"/>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000">
                <a:solidFill>
                  <a:schemeClr val="bg1"/>
                </a:solidFill>
                <a:latin typeface="Alibaba Sans Thai" panose="020B0503020203040204" charset="-122"/>
                <a:ea typeface="Alibaba Sans Thai" panose="020B0503020203040204" charset="-122"/>
                <a:cs typeface="Alibaba Sans Thai" panose="020B0503020203040204" charset="-122"/>
              </a:rPr>
              <a:t> Kami telah membangun kampanye pencarian yang sukses untuk lebih dari 30 proyek, mencakup segmen DeFi, NFT, DEX, CEX, dan banyak lagi.</a:t>
            </a:r>
            <a:endParaRPr lang="en-US" sz="1000">
              <a:solidFill>
                <a:schemeClr val="bg1"/>
              </a:solidFill>
              <a:latin typeface="Alibaba Sans Thai" panose="020B0503020203040204" charset="-122"/>
              <a:ea typeface="Alibaba Sans Thai" panose="020B0503020203040204" charset="-122"/>
              <a:cs typeface="Alibaba Sans Thai" panose="020B0503020203040204" charset="-122"/>
            </a:endParaRPr>
          </a:p>
        </p:txBody>
      </p:sp>
      <p:sp>
        <p:nvSpPr>
          <p:cNvPr id="197" name="Google Shape;197;p19"/>
          <p:cNvSpPr/>
          <p:nvPr/>
        </p:nvSpPr>
        <p:spPr>
          <a:xfrm>
            <a:off x="407035" y="426720"/>
            <a:ext cx="5105400" cy="508635"/>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eaLnBrk="1" fontAlgn="auto" latinLnBrk="0" hangingPunct="1">
              <a:lnSpc>
                <a:spcPct val="110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Kami lebih dari sekedar Dompet</a:t>
            </a:r>
            <a:endParaRPr lang="en-US" sz="2400">
              <a:solidFill>
                <a:srgbClr val="79EFBD"/>
              </a:solidFill>
              <a:latin typeface="Alibaba Sans Thai" panose="020B0503020203040204" charset="-122"/>
              <a:ea typeface="Alibaba Sans Thai" panose="020B0503020203040204" charset="-122"/>
            </a:endParaRPr>
          </a:p>
        </p:txBody>
      </p:sp>
      <p:pic>
        <p:nvPicPr>
          <p:cNvPr id="198" name="Google Shape;198;p19"/>
          <p:cNvPicPr preferRelativeResize="0"/>
          <p:nvPr/>
        </p:nvPicPr>
        <p:blipFill rotWithShape="1">
          <a:blip r:embed="rId2"/>
          <a:srcRect/>
          <a:stretch>
            <a:fillRect/>
          </a:stretch>
        </p:blipFill>
        <p:spPr>
          <a:xfrm>
            <a:off x="3779901" y="411479"/>
            <a:ext cx="143255" cy="114300"/>
          </a:xfrm>
          <a:prstGeom prst="rect">
            <a:avLst/>
          </a:prstGeom>
          <a:noFill/>
          <a:ln>
            <a:noFill/>
          </a:ln>
        </p:spPr>
      </p:pic>
      <p:pic>
        <p:nvPicPr>
          <p:cNvPr id="199" name="Google Shape;199;p19"/>
          <p:cNvPicPr preferRelativeResize="0"/>
          <p:nvPr/>
        </p:nvPicPr>
        <p:blipFill rotWithShape="1">
          <a:blip r:embed="rId3"/>
          <a:srcRect/>
          <a:stretch>
            <a:fillRect/>
          </a:stretch>
        </p:blipFill>
        <p:spPr>
          <a:xfrm>
            <a:off x="6710680" y="1380490"/>
            <a:ext cx="1272540" cy="269875"/>
          </a:xfrm>
          <a:prstGeom prst="rect">
            <a:avLst/>
          </a:prstGeom>
          <a:noFill/>
          <a:ln>
            <a:noFill/>
          </a:ln>
        </p:spPr>
      </p:pic>
      <p:pic>
        <p:nvPicPr>
          <p:cNvPr id="200" name="Google Shape;200;p19"/>
          <p:cNvPicPr preferRelativeResize="0"/>
          <p:nvPr/>
        </p:nvPicPr>
        <p:blipFill rotWithShape="1">
          <a:blip r:embed="rId4"/>
          <a:srcRect/>
          <a:stretch>
            <a:fillRect/>
          </a:stretch>
        </p:blipFill>
        <p:spPr>
          <a:xfrm>
            <a:off x="6723888" y="643127"/>
            <a:ext cx="1042416" cy="225552"/>
          </a:xfrm>
          <a:prstGeom prst="rect">
            <a:avLst/>
          </a:prstGeom>
          <a:noFill/>
          <a:ln>
            <a:noFill/>
          </a:ln>
        </p:spPr>
      </p:pic>
      <p:pic>
        <p:nvPicPr>
          <p:cNvPr id="201" name="Google Shape;201;p19"/>
          <p:cNvPicPr preferRelativeResize="0"/>
          <p:nvPr/>
        </p:nvPicPr>
        <p:blipFill rotWithShape="1">
          <a:blip r:embed="rId5"/>
          <a:srcRect/>
          <a:stretch>
            <a:fillRect/>
          </a:stretch>
        </p:blipFill>
        <p:spPr>
          <a:xfrm>
            <a:off x="6743700" y="4107179"/>
            <a:ext cx="864107" cy="242316"/>
          </a:xfrm>
          <a:prstGeom prst="rect">
            <a:avLst/>
          </a:prstGeom>
          <a:noFill/>
          <a:ln>
            <a:noFill/>
          </a:ln>
        </p:spPr>
      </p:pic>
      <p:pic>
        <p:nvPicPr>
          <p:cNvPr id="202" name="Google Shape;202;p19"/>
          <p:cNvPicPr preferRelativeResize="0"/>
          <p:nvPr/>
        </p:nvPicPr>
        <p:blipFill rotWithShape="1">
          <a:blip r:embed="rId6"/>
          <a:srcRect/>
          <a:stretch>
            <a:fillRect/>
          </a:stretch>
        </p:blipFill>
        <p:spPr>
          <a:xfrm>
            <a:off x="6750622" y="1952163"/>
            <a:ext cx="972458" cy="193788"/>
          </a:xfrm>
          <a:prstGeom prst="rect">
            <a:avLst/>
          </a:prstGeom>
          <a:noFill/>
          <a:ln>
            <a:noFill/>
          </a:ln>
        </p:spPr>
      </p:pic>
      <p:pic>
        <p:nvPicPr>
          <p:cNvPr id="203" name="Google Shape;203;p19"/>
          <p:cNvPicPr preferRelativeResize="0"/>
          <p:nvPr/>
        </p:nvPicPr>
        <p:blipFill rotWithShape="1">
          <a:blip r:embed="rId7"/>
          <a:srcRect/>
          <a:stretch>
            <a:fillRect/>
          </a:stretch>
        </p:blipFill>
        <p:spPr>
          <a:xfrm>
            <a:off x="6725411" y="2967227"/>
            <a:ext cx="845819" cy="207264"/>
          </a:xfrm>
          <a:prstGeom prst="rect">
            <a:avLst/>
          </a:prstGeom>
          <a:noFill/>
          <a:ln>
            <a:noFill/>
          </a:ln>
        </p:spPr>
      </p:pic>
      <p:pic>
        <p:nvPicPr>
          <p:cNvPr id="204" name="Google Shape;204;p19"/>
          <p:cNvPicPr preferRelativeResize="0"/>
          <p:nvPr/>
        </p:nvPicPr>
        <p:blipFill rotWithShape="1">
          <a:blip r:embed="rId8"/>
          <a:srcRect/>
          <a:stretch>
            <a:fillRect/>
          </a:stretch>
        </p:blipFill>
        <p:spPr>
          <a:xfrm>
            <a:off x="6725411" y="2488692"/>
            <a:ext cx="847343" cy="187451"/>
          </a:xfrm>
          <a:prstGeom prst="rect">
            <a:avLst/>
          </a:prstGeom>
          <a:noFill/>
          <a:ln>
            <a:noFill/>
          </a:ln>
        </p:spPr>
      </p:pic>
      <p:pic>
        <p:nvPicPr>
          <p:cNvPr id="205" name="Google Shape;205;p19"/>
          <p:cNvPicPr preferRelativeResize="0"/>
          <p:nvPr/>
        </p:nvPicPr>
        <p:blipFill rotWithShape="1">
          <a:blip r:embed="rId9"/>
          <a:srcRect/>
          <a:stretch>
            <a:fillRect/>
          </a:stretch>
        </p:blipFill>
        <p:spPr>
          <a:xfrm>
            <a:off x="6740346" y="3285677"/>
            <a:ext cx="837285" cy="176916"/>
          </a:xfrm>
          <a:prstGeom prst="rect">
            <a:avLst/>
          </a:prstGeom>
          <a:noFill/>
          <a:ln>
            <a:noFill/>
          </a:ln>
        </p:spPr>
      </p:pic>
      <p:pic>
        <p:nvPicPr>
          <p:cNvPr id="206" name="Google Shape;206;p19"/>
          <p:cNvPicPr preferRelativeResize="0"/>
          <p:nvPr/>
        </p:nvPicPr>
        <p:blipFill rotWithShape="1">
          <a:blip r:embed="rId10"/>
          <a:srcRect/>
          <a:stretch>
            <a:fillRect/>
          </a:stretch>
        </p:blipFill>
        <p:spPr>
          <a:xfrm>
            <a:off x="6725411" y="914400"/>
            <a:ext cx="879347" cy="164591"/>
          </a:xfrm>
          <a:prstGeom prst="rect">
            <a:avLst/>
          </a:prstGeom>
          <a:noFill/>
          <a:ln>
            <a:noFill/>
          </a:ln>
        </p:spPr>
      </p:pic>
      <p:pic>
        <p:nvPicPr>
          <p:cNvPr id="207" name="Google Shape;207;p19"/>
          <p:cNvPicPr preferRelativeResize="0"/>
          <p:nvPr/>
        </p:nvPicPr>
        <p:blipFill rotWithShape="1">
          <a:blip r:embed="rId11"/>
          <a:srcRect/>
          <a:stretch>
            <a:fillRect/>
          </a:stretch>
        </p:blipFill>
        <p:spPr>
          <a:xfrm>
            <a:off x="6725411" y="2738627"/>
            <a:ext cx="868680" cy="164592"/>
          </a:xfrm>
          <a:prstGeom prst="rect">
            <a:avLst/>
          </a:prstGeom>
          <a:noFill/>
          <a:ln>
            <a:noFill/>
          </a:ln>
        </p:spPr>
      </p:pic>
      <p:pic>
        <p:nvPicPr>
          <p:cNvPr id="208" name="Google Shape;208;p19"/>
          <p:cNvPicPr preferRelativeResize="0"/>
          <p:nvPr/>
        </p:nvPicPr>
        <p:blipFill rotWithShape="1">
          <a:blip r:embed="rId12"/>
          <a:srcRect/>
          <a:stretch>
            <a:fillRect/>
          </a:stretch>
        </p:blipFill>
        <p:spPr>
          <a:xfrm>
            <a:off x="6725411" y="3842003"/>
            <a:ext cx="667511" cy="201167"/>
          </a:xfrm>
          <a:prstGeom prst="rect">
            <a:avLst/>
          </a:prstGeom>
          <a:noFill/>
          <a:ln>
            <a:noFill/>
          </a:ln>
        </p:spPr>
      </p:pic>
      <p:pic>
        <p:nvPicPr>
          <p:cNvPr id="209" name="Google Shape;209;p19"/>
          <p:cNvPicPr preferRelativeResize="0"/>
          <p:nvPr/>
        </p:nvPicPr>
        <p:blipFill rotWithShape="1">
          <a:blip r:embed="rId13"/>
          <a:srcRect/>
          <a:stretch>
            <a:fillRect/>
          </a:stretch>
        </p:blipFill>
        <p:spPr>
          <a:xfrm>
            <a:off x="6758940" y="1720215"/>
            <a:ext cx="838200" cy="157352"/>
          </a:xfrm>
          <a:prstGeom prst="rect">
            <a:avLst/>
          </a:prstGeom>
          <a:noFill/>
          <a:ln>
            <a:noFill/>
          </a:ln>
        </p:spPr>
      </p:pic>
      <p:pic>
        <p:nvPicPr>
          <p:cNvPr id="210" name="Google Shape;210;p19"/>
          <p:cNvPicPr preferRelativeResize="0"/>
          <p:nvPr/>
        </p:nvPicPr>
        <p:blipFill rotWithShape="1">
          <a:blip r:embed="rId14"/>
          <a:srcRect/>
          <a:stretch>
            <a:fillRect/>
          </a:stretch>
        </p:blipFill>
        <p:spPr>
          <a:xfrm>
            <a:off x="6737604" y="1173479"/>
            <a:ext cx="665988" cy="176784"/>
          </a:xfrm>
          <a:prstGeom prst="rect">
            <a:avLst/>
          </a:prstGeom>
          <a:noFill/>
          <a:ln>
            <a:noFill/>
          </a:ln>
        </p:spPr>
      </p:pic>
      <p:pic>
        <p:nvPicPr>
          <p:cNvPr id="211" name="Google Shape;211;p19"/>
          <p:cNvPicPr preferRelativeResize="0"/>
          <p:nvPr/>
        </p:nvPicPr>
        <p:blipFill rotWithShape="1">
          <a:blip r:embed="rId15"/>
          <a:srcRect/>
          <a:stretch>
            <a:fillRect/>
          </a:stretch>
        </p:blipFill>
        <p:spPr>
          <a:xfrm>
            <a:off x="6737818" y="2246090"/>
            <a:ext cx="669941" cy="154781"/>
          </a:xfrm>
          <a:prstGeom prst="rect">
            <a:avLst/>
          </a:prstGeom>
          <a:noFill/>
          <a:ln>
            <a:noFill/>
          </a:ln>
        </p:spPr>
      </p:pic>
      <p:pic>
        <p:nvPicPr>
          <p:cNvPr id="212" name="Google Shape;212;p19"/>
          <p:cNvPicPr preferRelativeResize="0"/>
          <p:nvPr/>
        </p:nvPicPr>
        <p:blipFill rotWithShape="1">
          <a:blip r:embed="rId16"/>
          <a:srcRect/>
          <a:stretch>
            <a:fillRect/>
          </a:stretch>
        </p:blipFill>
        <p:spPr>
          <a:xfrm>
            <a:off x="6725411" y="3573780"/>
            <a:ext cx="493776" cy="205739"/>
          </a:xfrm>
          <a:prstGeom prst="rect">
            <a:avLst/>
          </a:prstGeom>
          <a:noFill/>
          <a:ln>
            <a:noFill/>
          </a:ln>
        </p:spPr>
      </p:pic>
      <p:pic>
        <p:nvPicPr>
          <p:cNvPr id="213" name="Google Shape;213;p19"/>
          <p:cNvPicPr preferRelativeResize="0"/>
          <p:nvPr/>
        </p:nvPicPr>
        <p:blipFill rotWithShape="1">
          <a:blip r:embed="rId17"/>
          <a:srcRect/>
          <a:stretch>
            <a:fillRect/>
          </a:stretch>
        </p:blipFill>
        <p:spPr>
          <a:xfrm>
            <a:off x="318515" y="4652771"/>
            <a:ext cx="256031" cy="256031"/>
          </a:xfrm>
          <a:prstGeom prst="rect">
            <a:avLst/>
          </a:prstGeom>
          <a:noFill/>
          <a:ln>
            <a:noFill/>
          </a:ln>
        </p:spPr>
      </p:pic>
      <p:pic>
        <p:nvPicPr>
          <p:cNvPr id="214" name="Google Shape;214;p19"/>
          <p:cNvPicPr preferRelativeResize="0"/>
          <p:nvPr/>
        </p:nvPicPr>
        <p:blipFill rotWithShape="1">
          <a:blip r:embed="rId18"/>
          <a:srcRect/>
          <a:stretch>
            <a:fillRect/>
          </a:stretch>
        </p:blipFill>
        <p:spPr>
          <a:xfrm>
            <a:off x="8351519" y="3416808"/>
            <a:ext cx="182880" cy="173735"/>
          </a:xfrm>
          <a:prstGeom prst="rect">
            <a:avLst/>
          </a:prstGeom>
          <a:noFill/>
          <a:ln>
            <a:noFill/>
          </a:ln>
        </p:spPr>
      </p:pic>
      <p:pic>
        <p:nvPicPr>
          <p:cNvPr id="215" name="Google Shape;215;p19"/>
          <p:cNvPicPr preferRelativeResize="0"/>
          <p:nvPr/>
        </p:nvPicPr>
        <p:blipFill rotWithShape="1">
          <a:blip r:embed="rId19"/>
          <a:srcRect/>
          <a:stretch>
            <a:fillRect/>
          </a:stretch>
        </p:blipFill>
        <p:spPr>
          <a:xfrm>
            <a:off x="8234171" y="3721607"/>
            <a:ext cx="146304" cy="137160"/>
          </a:xfrm>
          <a:prstGeom prst="rect">
            <a:avLst/>
          </a:prstGeom>
          <a:noFill/>
          <a:ln>
            <a:noFill/>
          </a:ln>
        </p:spPr>
      </p:pic>
      <p:pic>
        <p:nvPicPr>
          <p:cNvPr id="216" name="Google Shape;216;p19"/>
          <p:cNvPicPr preferRelativeResize="0"/>
          <p:nvPr/>
        </p:nvPicPr>
        <p:blipFill rotWithShape="1">
          <a:blip r:embed="rId19"/>
          <a:srcRect/>
          <a:stretch>
            <a:fillRect/>
          </a:stretch>
        </p:blipFill>
        <p:spPr>
          <a:xfrm>
            <a:off x="6377940" y="1466088"/>
            <a:ext cx="146304" cy="137159"/>
          </a:xfrm>
          <a:prstGeom prst="rect">
            <a:avLst/>
          </a:prstGeom>
          <a:noFill/>
          <a:ln>
            <a:noFill/>
          </a:ln>
        </p:spPr>
      </p:pic>
      <p:sp>
        <p:nvSpPr>
          <p:cNvPr id="217" name="Google Shape;217;p19"/>
          <p:cNvSpPr/>
          <p:nvPr/>
        </p:nvSpPr>
        <p:spPr>
          <a:xfrm>
            <a:off x="6733742" y="4537354"/>
            <a:ext cx="480059" cy="104775"/>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r" rtl="0">
              <a:lnSpc>
                <a:spcPct val="37000"/>
              </a:lnSpc>
              <a:spcBef>
                <a:spcPts val="0"/>
              </a:spcBef>
              <a:spcAft>
                <a:spcPts val="0"/>
              </a:spcAft>
              <a:buNone/>
            </a:pPr>
            <a:r>
              <a:rPr lang="en-US" sz="1700" b="0" i="0" u="none" strike="noStrike" cap="none">
                <a:solidFill>
                  <a:srgbClr val="FFFFFF"/>
                </a:solidFill>
                <a:latin typeface="Arial" panose="020B0604020202020204"/>
                <a:ea typeface="Arial" panose="020B0604020202020204"/>
                <a:cs typeface="Arial" panose="020B0604020202020204"/>
                <a:sym typeface="Arial" panose="020B0604020202020204"/>
              </a:rPr>
              <a:t>... ...</a:t>
            </a:r>
            <a:endParaRPr sz="1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8" name="Shape 18"/>
        <p:cNvGrpSpPr/>
        <p:nvPr/>
      </p:nvGrpSpPr>
      <p:grpSpPr>
        <a:xfrm>
          <a:off x="0" y="0"/>
          <a:ext cx="0" cy="0"/>
          <a:chOff x="0" y="0"/>
          <a:chExt cx="0" cy="0"/>
        </a:xfrm>
      </p:grpSpPr>
      <p:sp>
        <p:nvSpPr>
          <p:cNvPr id="19" name="Google Shape;19;p2"/>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0" name="Google Shape;20;p2"/>
          <p:cNvSpPr/>
          <p:nvPr/>
        </p:nvSpPr>
        <p:spPr>
          <a:xfrm>
            <a:off x="574675" y="1188720"/>
            <a:ext cx="8006715" cy="2614295"/>
          </a:xfrm>
          <a:prstGeom prst="rect">
            <a:avLst/>
          </a:prstGeom>
          <a:noFill/>
          <a:ln>
            <a:noFill/>
          </a:ln>
        </p:spPr>
        <p:txBody>
          <a:bodyPr spcFirstLastPara="1" wrap="square" lIns="0" tIns="0" rIns="0" bIns="0" anchor="t" anchorCtr="0">
            <a:noAutofit/>
          </a:bodyPr>
          <a:lstStyle/>
          <a:p>
            <a:pPr marL="0" marR="0" lvl="0" indent="0" algn="l" rtl="0">
              <a:lnSpc>
                <a:spcPct val="77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22225" marR="0" lvl="0" indent="-3175" algn="l" rtl="0" eaLnBrk="1" fontAlgn="auto" latinLnBrk="0" hangingPunct="1">
              <a:lnSpc>
                <a:spcPct val="120000"/>
              </a:lnSpc>
              <a:spcBef>
                <a:spcPts val="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WhitePaper SafePal telah diterbitkan dan diterbitkan oleh Dompet SafePal untuk tujuan informasi</a:t>
            </a:r>
            <a:endParaRPr lang="en-US" sz="1200">
              <a:solidFill>
                <a:srgbClr val="FFFFFF"/>
              </a:solidFill>
              <a:latin typeface="Alibaba Sans Thai" panose="020B0503020203040204" charset="-122"/>
              <a:ea typeface="Alibaba Sans Thai" panose="020B0503020203040204" charset="-122"/>
            </a:endParaRPr>
          </a:p>
          <a:p>
            <a:pPr marL="22225" marR="0" lvl="0" indent="-3175" algn="l" rtl="0" eaLnBrk="1" fontAlgn="auto" latinLnBrk="0" hangingPunct="1">
              <a:lnSpc>
                <a:spcPct val="120000"/>
              </a:lnSpc>
              <a:spcBef>
                <a:spcPts val="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saja dan wajib dibaca di samping Ketentuan jika calon pembeli berencana menggunakan salah satu produk SafePal. Whitepaper ini adalah dokumen kerja dan dapat berubah dan mengalami kesalahan. Setiap</a:t>
            </a:r>
            <a:endParaRPr lang="en-US" sz="1200">
              <a:solidFill>
                <a:srgbClr val="FFFFFF"/>
              </a:solidFill>
              <a:latin typeface="Alibaba Sans Thai" panose="020B0503020203040204" charset="-122"/>
              <a:ea typeface="Alibaba Sans Thai" panose="020B0503020203040204" charset="-122"/>
            </a:endParaRPr>
          </a:p>
          <a:p>
            <a:pPr marL="22225" marR="0" lvl="0" indent="-3175" algn="l" rtl="0" eaLnBrk="1" fontAlgn="auto" latinLnBrk="0" hangingPunct="1">
              <a:lnSpc>
                <a:spcPct val="120000"/>
              </a:lnSpc>
              <a:spcBef>
                <a:spcPts val="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pembelian atau penggunaan layanan dari SafePal menciptakan perjanjian arbitrase yang mengikat antara SafePal dan pengguna/pembeli sebagaimana Ketentuan yang diuraikan. Whitepaper ini bukan merupakan prospektus untuk tujuan [Directive 2003/71/EEC, dan amandemen Directive 2010/73/EU] [Regulation (EU)</a:t>
            </a:r>
            <a:endParaRPr lang="en-US" sz="1200">
              <a:solidFill>
                <a:srgbClr val="FFFFFF"/>
              </a:solidFill>
              <a:latin typeface="Alibaba Sans Thai" panose="020B0503020203040204" charset="-122"/>
              <a:ea typeface="Alibaba Sans Thai" panose="020B0503020203040204" charset="-122"/>
            </a:endParaRPr>
          </a:p>
          <a:p>
            <a:pPr marL="22225" marR="0" lvl="0" indent="-3175" algn="l" rtl="0" eaLnBrk="1" fontAlgn="auto" latinLnBrk="0" hangingPunct="1">
              <a:lnSpc>
                <a:spcPct val="120000"/>
              </a:lnSpc>
              <a:spcBef>
                <a:spcPts val="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2017/1129], dan tidak dimaksudkan sebagai penawaran sekuritas atau permohonan investasi pada</a:t>
            </a:r>
            <a:endParaRPr lang="en-US" sz="1200">
              <a:solidFill>
                <a:srgbClr val="FFFFFF"/>
              </a:solidFill>
              <a:latin typeface="Alibaba Sans Thai" panose="020B0503020203040204" charset="-122"/>
              <a:ea typeface="Alibaba Sans Thai" panose="020B0503020203040204" charset="-122"/>
            </a:endParaRPr>
          </a:p>
          <a:p>
            <a:pPr marL="22225" marR="0" lvl="0" indent="-3175" algn="l" rtl="0" eaLnBrk="1" fontAlgn="auto" latinLnBrk="0" hangingPunct="1">
              <a:lnSpc>
                <a:spcPct val="120000"/>
              </a:lnSpc>
              <a:spcBef>
                <a:spcPts val="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sekuritas di yurisdiksi mana pun. Tujuan dari Whitepaper ini adalah untuk memberikan informasi kepada calon pembeli tentang ekosistem SafePal agar pembeli dapat membuat keputusan sendiri apakah mereka ingin melanjutkan pembelian Token SafePal dan menggunakan ekosistem produk SafePal mana pun.</a:t>
            </a:r>
            <a:endParaRPr lang="en-US" sz="1200">
              <a:solidFill>
                <a:srgbClr val="FFFFFF"/>
              </a:solidFill>
              <a:latin typeface="Alibaba Sans Thai" panose="020B0503020203040204" charset="-122"/>
              <a:ea typeface="Alibaba Sans Thai" panose="020B0503020203040204" charset="-122"/>
            </a:endParaRPr>
          </a:p>
        </p:txBody>
      </p:sp>
      <p:sp>
        <p:nvSpPr>
          <p:cNvPr id="21" name="Google Shape;21;p2"/>
          <p:cNvSpPr/>
          <p:nvPr/>
        </p:nvSpPr>
        <p:spPr>
          <a:xfrm>
            <a:off x="421005" y="509905"/>
            <a:ext cx="5631815" cy="443230"/>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Penafian</a:t>
            </a:r>
            <a:endParaRPr lang="en-US" sz="2400">
              <a:solidFill>
                <a:srgbClr val="79EFBD"/>
              </a:solidFill>
              <a:latin typeface="Alibaba Sans Thai" panose="020B0503020203040204" charset="-122"/>
              <a:ea typeface="Alibaba Sans Thai" panose="020B0503020203040204" charset="-122"/>
            </a:endParaRPr>
          </a:p>
        </p:txBody>
      </p:sp>
      <p:pic>
        <p:nvPicPr>
          <p:cNvPr id="22" name="Google Shape;22;p2"/>
          <p:cNvPicPr preferRelativeResize="0"/>
          <p:nvPr/>
        </p:nvPicPr>
        <p:blipFill rotWithShape="1">
          <a:blip r:embed="rId1"/>
          <a:srcRect/>
          <a:stretch>
            <a:fillRect/>
          </a:stretch>
        </p:blipFill>
        <p:spPr>
          <a:xfrm>
            <a:off x="318515" y="4652771"/>
            <a:ext cx="256031" cy="2560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21" name="Shape 221"/>
        <p:cNvGrpSpPr/>
        <p:nvPr/>
      </p:nvGrpSpPr>
      <p:grpSpPr>
        <a:xfrm>
          <a:off x="0" y="0"/>
          <a:ext cx="0" cy="0"/>
          <a:chOff x="0" y="0"/>
          <a:chExt cx="0" cy="0"/>
        </a:xfrm>
      </p:grpSpPr>
      <p:sp>
        <p:nvSpPr>
          <p:cNvPr id="222" name="Google Shape;222;p20"/>
          <p:cNvSpPr/>
          <p:nvPr/>
        </p:nvSpPr>
        <p:spPr>
          <a:xfrm>
            <a:off x="0" y="0"/>
            <a:ext cx="9144000" cy="5143500"/>
          </a:xfrm>
          <a:prstGeom prst="rect">
            <a:avLst/>
          </a:prstGeom>
          <a:solidFill>
            <a:srgbClr val="79EFBD"/>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3" name="Google Shape;223;p20"/>
          <p:cNvSpPr/>
          <p:nvPr/>
        </p:nvSpPr>
        <p:spPr>
          <a:xfrm>
            <a:off x="2744470" y="2004695"/>
            <a:ext cx="3992880" cy="732790"/>
          </a:xfrm>
          <a:prstGeom prst="rect">
            <a:avLst/>
          </a:prstGeom>
          <a:noFill/>
          <a:ln>
            <a:noFill/>
          </a:ln>
        </p:spPr>
        <p:txBody>
          <a:bodyPr spcFirstLastPara="1" wrap="square" lIns="0" tIns="0" rIns="0" bIns="0" anchor="t" anchorCtr="0">
            <a:noAutofit/>
          </a:bodyPr>
          <a:lstStyle/>
          <a:p>
            <a:pPr marL="0" marR="0" lvl="0" indent="0" algn="l" rtl="0">
              <a:lnSpc>
                <a:spcPct val="71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365250" marR="0" lvl="0" indent="0" algn="l" rtl="0">
              <a:lnSpc>
                <a:spcPct val="87000"/>
              </a:lnSpc>
              <a:spcBef>
                <a:spcPts val="0"/>
              </a:spcBef>
              <a:spcAft>
                <a:spcPts val="0"/>
              </a:spcAft>
              <a:buNone/>
            </a:pPr>
            <a:r>
              <a:rPr lang="en-US" sz="32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rPr>
              <a:t>SFP</a:t>
            </a:r>
            <a:endParaRPr sz="6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46000"/>
              </a:lnSpc>
              <a:spcBef>
                <a:spcPts val="0"/>
              </a:spcBef>
              <a:spcAft>
                <a:spcPts val="0"/>
              </a:spcAft>
              <a:buNone/>
            </a:pPr>
            <a:r>
              <a:rPr lang="en-US" sz="900">
                <a:solidFill>
                  <a:srgbClr val="0D0B33"/>
                </a:solidFill>
                <a:latin typeface="Alibaba Sans Thai" panose="020B0503020203040204" charset="-122"/>
                <a:ea typeface="Alibaba Sans Thai" panose="020B0503020203040204" charset="-122"/>
              </a:rPr>
              <a:t>Mesin pertumbuhan yang menggerakkan seluruh ekosistem SafePal</a:t>
            </a:r>
            <a:endParaRPr lang="en-US" sz="900">
              <a:solidFill>
                <a:srgbClr val="0D0B33"/>
              </a:solidFill>
              <a:latin typeface="Alibaba Sans Thai" panose="020B0503020203040204" charset="-122"/>
              <a:ea typeface="Alibaba Sans Thai" panose="020B0503020203040204" charset="-122"/>
            </a:endParaRPr>
          </a:p>
        </p:txBody>
      </p:sp>
      <p:pic>
        <p:nvPicPr>
          <p:cNvPr id="224" name="Google Shape;224;p20"/>
          <p:cNvPicPr preferRelativeResize="0"/>
          <p:nvPr/>
        </p:nvPicPr>
        <p:blipFill rotWithShape="1">
          <a:blip r:embed="rId1"/>
          <a:srcRect/>
          <a:stretch>
            <a:fillRect/>
          </a:stretch>
        </p:blipFill>
        <p:spPr>
          <a:xfrm>
            <a:off x="4375405" y="4270248"/>
            <a:ext cx="393191" cy="39319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28" name="Shape 228"/>
        <p:cNvGrpSpPr/>
        <p:nvPr/>
      </p:nvGrpSpPr>
      <p:grpSpPr>
        <a:xfrm>
          <a:off x="0" y="0"/>
          <a:ext cx="0" cy="0"/>
          <a:chOff x="0" y="0"/>
          <a:chExt cx="0" cy="0"/>
        </a:xfrm>
      </p:grpSpPr>
      <p:sp>
        <p:nvSpPr>
          <p:cNvPr id="229" name="Google Shape;229;p21"/>
          <p:cNvSpPr/>
          <p:nvPr/>
        </p:nvSpPr>
        <p:spPr>
          <a:xfrm>
            <a:off x="-635" y="-27940"/>
            <a:ext cx="9144635" cy="5295265"/>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0" name="Google Shape;230;p21"/>
          <p:cNvSpPr/>
          <p:nvPr/>
        </p:nvSpPr>
        <p:spPr>
          <a:xfrm>
            <a:off x="607895" y="1281823"/>
            <a:ext cx="4997450" cy="1974850"/>
          </a:xfrm>
          <a:prstGeom prst="rect">
            <a:avLst/>
          </a:prstGeom>
          <a:noFill/>
          <a:ln>
            <a:noFill/>
          </a:ln>
        </p:spPr>
        <p:txBody>
          <a:bodyPr spcFirstLastPara="1" wrap="square" lIns="0" tIns="0" rIns="0" bIns="0" anchor="t" anchorCtr="0">
            <a:noAutofit/>
          </a:bodyPr>
          <a:lstStyle/>
          <a:p>
            <a:pPr marL="0" marR="0" lvl="0" indent="0" algn="l" rtl="0">
              <a:lnSpc>
                <a:spcPct val="72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3335" marR="0" lvl="0" indent="0" algn="l" rtl="0" eaLnBrk="1" fontAlgn="auto" latinLnBrk="0" hangingPunct="1">
              <a:lnSpc>
                <a:spcPct val="110000"/>
              </a:lnSpc>
              <a:spcBef>
                <a:spcPts val="0"/>
              </a:spcBef>
              <a:spcAft>
                <a:spcPts val="0"/>
              </a:spcAft>
              <a:buSzPts val="1100"/>
              <a:buNone/>
            </a:pPr>
            <a:r>
              <a:rPr lang="en-US" sz="1100">
                <a:solidFill>
                  <a:srgbClr val="FFFFFF"/>
                </a:solidFill>
                <a:latin typeface="Alibaba Sans Thai" panose="020B0503020203040204" charset="-122"/>
                <a:ea typeface="Alibaba Sans Thai" panose="020B0503020203040204" charset="-122"/>
              </a:rPr>
              <a:t>SFP adalah token utilitas yang diterbitkan di </a:t>
            </a:r>
            <a:r>
              <a:rPr sz="1100" spc="-2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¹</a:t>
            </a:r>
            <a:r>
              <a:rPr lang="en-US" sz="1100">
                <a:solidFill>
                  <a:srgbClr val="FFFFFF"/>
                </a:solidFill>
                <a:latin typeface="Alibaba Sans Thai" panose="020B0503020203040204" charset="-122"/>
                <a:ea typeface="Alibaba Sans Thai" panose="020B0503020203040204" charset="-122"/>
              </a:rPr>
              <a:t> BNB Chain dan</a:t>
            </a:r>
            <a:r>
              <a:rPr sz="1100" spc="-2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²</a:t>
            </a:r>
            <a:r>
              <a:rPr lang="en-US" sz="1100">
                <a:solidFill>
                  <a:srgbClr val="FFFFFF"/>
                </a:solidFill>
                <a:latin typeface="Alibaba Sans Thai" panose="020B0503020203040204" charset="-122"/>
                <a:ea typeface="Alibaba Sans Thai" panose="020B0503020203040204" charset="-122"/>
              </a:rPr>
              <a:t> Ethereum untuk menggerakkan ekosistem SafePal dan mengatur komunitas. Total pasokannya adalah 500 juta. 300 juta dari total pasokan berada di BNB Chain dan 200 juta sisanya berada di Ethereum. Pada tanggal 8 Februari 2021, dan SFP juga diluncurkan sebagai proyek IEO pertama di Binance Launchpad pada tahun 2021</a:t>
            </a:r>
            <a:r>
              <a:rPr sz="1100" spc="-2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³</a:t>
            </a:r>
            <a:r>
              <a:rPr lang="en-US" sz="1100">
                <a:solidFill>
                  <a:srgbClr val="FFFFFF"/>
                </a:solidFill>
                <a:latin typeface="Alibaba Sans Thai" panose="020B0503020203040204" charset="-122"/>
                <a:ea typeface="Alibaba Sans Thai" panose="020B0503020203040204" charset="-122"/>
              </a:rPr>
              <a:t>.</a:t>
            </a:r>
            <a:endParaRPr lang="en-US" sz="1100">
              <a:solidFill>
                <a:srgbClr val="FFFFFF"/>
              </a:solidFill>
              <a:latin typeface="Alibaba Sans Thai" panose="020B0503020203040204" charset="-122"/>
              <a:ea typeface="Alibaba Sans Thai" panose="020B0503020203040204" charset="-122"/>
            </a:endParaRPr>
          </a:p>
          <a:p>
            <a:pPr marL="13335" marR="0" lvl="0" indent="0" algn="l" rtl="0" eaLnBrk="1" fontAlgn="auto" latinLnBrk="0" hangingPunct="1">
              <a:lnSpc>
                <a:spcPct val="110000"/>
              </a:lnSpc>
              <a:spcBef>
                <a:spcPts val="0"/>
              </a:spcBef>
              <a:spcAft>
                <a:spcPts val="0"/>
              </a:spcAft>
              <a:buSzPts val="1100"/>
              <a:buNone/>
            </a:pPr>
            <a:endParaRPr lang="en-US" sz="1100">
              <a:solidFill>
                <a:srgbClr val="FFFFFF"/>
              </a:solidFill>
              <a:latin typeface="Alibaba Sans Thai" panose="020B0503020203040204" charset="-122"/>
              <a:ea typeface="Alibaba Sans Thai" panose="020B0503020203040204" charset="-122"/>
            </a:endParaRPr>
          </a:p>
          <a:p>
            <a:pPr marL="13335" marR="0" lvl="0" indent="0" algn="l" rtl="0" eaLnBrk="1" fontAlgn="auto" latinLnBrk="0" hangingPunct="1">
              <a:lnSpc>
                <a:spcPct val="110000"/>
              </a:lnSpc>
              <a:spcBef>
                <a:spcPts val="0"/>
              </a:spcBef>
              <a:spcAft>
                <a:spcPts val="0"/>
              </a:spcAft>
              <a:buSzPts val="1100"/>
              <a:buNone/>
            </a:pPr>
            <a:r>
              <a:rPr lang="en-US" sz="1100">
                <a:solidFill>
                  <a:srgbClr val="FFFFFF"/>
                </a:solidFill>
                <a:latin typeface="Alibaba Sans Thai" panose="020B0503020203040204" charset="-122"/>
                <a:ea typeface="Alibaba Sans Thai" panose="020B0503020203040204" charset="-122"/>
              </a:rPr>
              <a:t>Hingga pada Oktober 2022 SFP terdaftar di lebih dari 20 CEX dan</a:t>
            </a:r>
            <a:r>
              <a:rPr sz="1100" spc="-2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⁴</a:t>
            </a:r>
            <a:r>
              <a:rPr lang="en-US" sz="1100">
                <a:solidFill>
                  <a:srgbClr val="FFFFFF"/>
                </a:solidFill>
                <a:latin typeface="Alibaba Sans Thai" panose="020B0503020203040204" charset="-122"/>
                <a:ea typeface="Alibaba Sans Thai" panose="020B0503020203040204" charset="-122"/>
              </a:rPr>
              <a:t> DEX termasuk Binance, PancakeSwap, Kucoin, Bybit, Bitget, MEXC, Gate.io, Biswap dan banyak lagi . SFP juga tersedia untuk pembayaran dan checkout di situs web SafePal dan </a:t>
            </a:r>
            <a:r>
              <a:rPr sz="1100" dirty="0">
                <a:solidFill>
                  <a:schemeClr val="bg1">
                    <a:alpha val="100000"/>
                  </a:schemeClr>
                </a:solidFill>
                <a:latin typeface="Alibaba Sans Thai" panose="020B0503020203040204" charset="-122"/>
                <a:ea typeface="Alibaba Sans Thai" panose="020B0503020203040204" charset="-122"/>
                <a:cs typeface="微软雅黑" panose="020B0503020204020204" charset="-122"/>
                <a:sym typeface="+mn-ea"/>
              </a:rPr>
              <a:t>⁵</a:t>
            </a:r>
            <a:r>
              <a:rPr lang="en-US" sz="1100">
                <a:solidFill>
                  <a:srgbClr val="FFFFFF"/>
                </a:solidFill>
                <a:latin typeface="Alibaba Sans Thai" panose="020B0503020203040204" charset="-122"/>
                <a:ea typeface="Alibaba Sans Thai" panose="020B0503020203040204" charset="-122"/>
              </a:rPr>
              <a:t> platform Binance Pay.</a:t>
            </a:r>
            <a:endParaRPr lang="en-US" sz="1100">
              <a:solidFill>
                <a:srgbClr val="FFFFFF"/>
              </a:solidFill>
              <a:latin typeface="Alibaba Sans Thai" panose="020B0503020203040204" charset="-122"/>
              <a:ea typeface="Alibaba Sans Thai" panose="020B0503020203040204" charset="-122"/>
            </a:endParaRPr>
          </a:p>
        </p:txBody>
      </p:sp>
      <p:sp>
        <p:nvSpPr>
          <p:cNvPr id="231" name="Google Shape;231;p21"/>
          <p:cNvSpPr/>
          <p:nvPr/>
        </p:nvSpPr>
        <p:spPr>
          <a:xfrm>
            <a:off x="670700" y="4150150"/>
            <a:ext cx="7747500" cy="917700"/>
          </a:xfrm>
          <a:prstGeom prst="rect">
            <a:avLst/>
          </a:prstGeom>
          <a:noFill/>
          <a:ln>
            <a:noFill/>
          </a:ln>
        </p:spPr>
        <p:txBody>
          <a:bodyPr spcFirstLastPara="1" wrap="square" lIns="0" tIns="0" rIns="0" bIns="0" anchor="t" anchorCtr="0">
            <a:noAutofit/>
          </a:bodyPr>
          <a:lstStyle/>
          <a:p>
            <a:pPr marL="0" marR="0" lvl="0" indent="0" algn="l" rtl="0">
              <a:lnSpc>
                <a:spcPct val="87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6510" marR="0" lvl="0" indent="0" algn="l" rtl="0">
              <a:lnSpc>
                <a:spcPct val="85000"/>
              </a:lnSpc>
              <a:spcBef>
                <a:spcPts val="145"/>
              </a:spcBef>
              <a:spcAft>
                <a:spcPts val="0"/>
              </a:spcAft>
              <a:buClr>
                <a:schemeClr val="dk1"/>
              </a:buClr>
              <a:buSzPts val="1100"/>
              <a:buFont typeface="Arial" panose="020B0604020202020204"/>
              <a:buNone/>
            </a:pPr>
            <a:r>
              <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1 SFP di BNB Chain Explorer: https://bscscan.com/token/0xd41fdb03ba84762dd66a0af1a6c8540ff1ba5dfb</a:t>
            </a:r>
            <a:endPar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endParaRPr>
          </a:p>
          <a:p>
            <a:pPr marL="16510" marR="0" lvl="0" indent="0" algn="l" rtl="0">
              <a:lnSpc>
                <a:spcPct val="85000"/>
              </a:lnSpc>
              <a:spcBef>
                <a:spcPts val="145"/>
              </a:spcBef>
              <a:spcAft>
                <a:spcPts val="0"/>
              </a:spcAft>
              <a:buClr>
                <a:schemeClr val="dk1"/>
              </a:buClr>
              <a:buSzPts val="1100"/>
              <a:buFont typeface="Arial" panose="020B0604020202020204"/>
              <a:buNone/>
            </a:pPr>
            <a:r>
              <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2 SFP dimigrasikan sebagian ke Ethereum pada 17 Juli 2023. Detailnya dibagikan di Blog SafePal https://blog.safepal.com/greater-cross-chain-</a:t>
            </a:r>
            <a:endPar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endParaRPr>
          </a:p>
          <a:p>
            <a:pPr marL="16510" marR="0" lvl="0" indent="0" algn="l" rtl="0">
              <a:lnSpc>
                <a:spcPct val="85000"/>
              </a:lnSpc>
              <a:spcBef>
                <a:spcPts val="145"/>
              </a:spcBef>
              <a:spcAft>
                <a:spcPts val="0"/>
              </a:spcAft>
              <a:buClr>
                <a:schemeClr val="dk1"/>
              </a:buClr>
              <a:buSzPts val="1100"/>
              <a:buFont typeface="Arial" panose="020B0604020202020204"/>
              <a:buNone/>
            </a:pPr>
            <a:r>
              <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interoperabilitas-untuk-sfp-on-bep-20-dan-erc-20/. Lihat SFP di EtherScan: https://etherscan.io/token/0x12e2b8033420270db2f3b328e32370cb5b2ca134</a:t>
            </a:r>
            <a:endPar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endParaRPr>
          </a:p>
          <a:p>
            <a:pPr marL="16510" marR="0" lvl="0" indent="0" algn="l" rtl="0">
              <a:lnSpc>
                <a:spcPct val="85000"/>
              </a:lnSpc>
              <a:spcBef>
                <a:spcPts val="145"/>
              </a:spcBef>
              <a:spcAft>
                <a:spcPts val="0"/>
              </a:spcAft>
              <a:buClr>
                <a:schemeClr val="dk1"/>
              </a:buClr>
              <a:buSzPts val="1100"/>
              <a:buFont typeface="Arial" panose="020B0604020202020204"/>
              <a:buNone/>
            </a:pPr>
            <a:r>
              <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3 SFP terdaftar sebagai proyek IEO pertama di Binance pada tahun 2021: https://www.binance.com/en/support/announcement/3a599775d4474e299c3aed3455e12478/</a:t>
            </a:r>
            <a:endPar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endParaRPr>
          </a:p>
          <a:p>
            <a:pPr marL="16510" marR="0" lvl="0" indent="0" algn="l" rtl="0">
              <a:lnSpc>
                <a:spcPct val="85000"/>
              </a:lnSpc>
              <a:spcBef>
                <a:spcPts val="145"/>
              </a:spcBef>
              <a:spcAft>
                <a:spcPts val="0"/>
              </a:spcAft>
              <a:buClr>
                <a:schemeClr val="dk1"/>
              </a:buClr>
              <a:buSzPts val="1100"/>
              <a:buFont typeface="Arial" panose="020B0604020202020204"/>
              <a:buNone/>
            </a:pPr>
            <a:r>
              <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4 SFP di CoinMarketCap: https://coinmarketcap.com/currencies/safepal/</a:t>
            </a:r>
            <a:endPar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endParaRPr>
          </a:p>
          <a:p>
            <a:pPr marL="16510" marR="0" lvl="0" indent="0" algn="l" rtl="0">
              <a:lnSpc>
                <a:spcPct val="85000"/>
              </a:lnSpc>
              <a:spcBef>
                <a:spcPts val="145"/>
              </a:spcBef>
              <a:spcAft>
                <a:spcPts val="0"/>
              </a:spcAft>
              <a:buClr>
                <a:schemeClr val="dk1"/>
              </a:buClr>
              <a:buSzPts val="1100"/>
              <a:buFont typeface="Arial" panose="020B0604020202020204"/>
              <a:buNone/>
            </a:pPr>
            <a:r>
              <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5 SFP tersedia untuk checkout di Binance Pay: https://pay.binance.com/en/merchant-stores?tab=featured</a:t>
            </a:r>
            <a:endPar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endParaRPr>
          </a:p>
        </p:txBody>
      </p:sp>
      <p:graphicFrame>
        <p:nvGraphicFramePr>
          <p:cNvPr id="232" name="Google Shape;232;p21"/>
          <p:cNvGraphicFramePr/>
          <p:nvPr/>
        </p:nvGraphicFramePr>
        <p:xfrm>
          <a:off x="6052820" y="1145540"/>
          <a:ext cx="3000000" cy="3000000"/>
        </p:xfrm>
        <a:graphic>
          <a:graphicData uri="http://schemas.openxmlformats.org/drawingml/2006/table">
            <a:tbl>
              <a:tblPr>
                <a:noFill/>
                <a:tableStyleId>{A1D88BD2-2418-4EA3-8821-AB6A8BF71D6B}</a:tableStyleId>
              </a:tblPr>
              <a:tblGrid>
                <a:gridCol w="1716400"/>
                <a:gridCol w="483225"/>
              </a:tblGrid>
              <a:tr h="247650">
                <a:tc>
                  <a:txBody>
                    <a:bodyPr/>
                    <a:lstStyle/>
                    <a:p>
                      <a:pPr marL="0" marR="0" lvl="0" indent="0" algn="l" rtl="0">
                        <a:lnSpc>
                          <a:spcPct val="107000"/>
                        </a:lnSpc>
                        <a:spcBef>
                          <a:spcPts val="0"/>
                        </a:spcBef>
                        <a:spcAft>
                          <a:spcPts val="0"/>
                        </a:spcAft>
                        <a:buNone/>
                      </a:pPr>
                      <a:endParaRPr sz="500" u="none" strike="noStrike" cap="none"/>
                    </a:p>
                    <a:p>
                      <a:pPr marL="106680" marR="0" lvl="0" indent="0" algn="l" rtl="0">
                        <a:lnSpc>
                          <a:spcPct val="91000"/>
                        </a:lnSpc>
                        <a:spcBef>
                          <a:spcPts val="0"/>
                        </a:spcBef>
                        <a:spcAft>
                          <a:spcPts val="0"/>
                        </a:spcAft>
                        <a:buNone/>
                      </a:pPr>
                      <a:r>
                        <a:rPr lang="en-US" sz="900" u="none" strike="noStrike" cap="none">
                          <a:solidFill>
                            <a:srgbClr val="FFFFFF"/>
                          </a:solidFill>
                        </a:rPr>
                        <a:t>cadangan dasar</a:t>
                      </a:r>
                      <a:endParaRPr lang="en-US" sz="900" u="none" strike="noStrike" cap="none">
                        <a:solidFill>
                          <a:srgbClr val="FFFFFF"/>
                        </a:solidFill>
                      </a:endParaRPr>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16000"/>
                        </a:lnSpc>
                        <a:spcBef>
                          <a:spcPts val="0"/>
                        </a:spcBef>
                        <a:spcAft>
                          <a:spcPts val="0"/>
                        </a:spcAft>
                        <a:buNone/>
                      </a:pPr>
                      <a:endParaRPr sz="500" u="none" strike="noStrike" cap="none"/>
                    </a:p>
                    <a:p>
                      <a:pPr marL="121920"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20%</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850">
                <a:tc>
                  <a:txBody>
                    <a:bodyPr/>
                    <a:lstStyle/>
                    <a:p>
                      <a:pPr marL="0" marR="0" lvl="0" indent="0" algn="l" rtl="0">
                        <a:lnSpc>
                          <a:spcPct val="113000"/>
                        </a:lnSpc>
                        <a:spcBef>
                          <a:spcPts val="0"/>
                        </a:spcBef>
                        <a:spcAft>
                          <a:spcPts val="0"/>
                        </a:spcAft>
                        <a:buNone/>
                      </a:pPr>
                      <a:endParaRPr sz="500" u="none" strike="noStrike" cap="none"/>
                    </a:p>
                    <a:p>
                      <a:pPr marL="97155" marR="0" lvl="0" indent="0" algn="l" rtl="0">
                        <a:lnSpc>
                          <a:spcPct val="85000"/>
                        </a:lnSpc>
                        <a:spcBef>
                          <a:spcPts val="0"/>
                        </a:spcBef>
                        <a:spcAft>
                          <a:spcPts val="0"/>
                        </a:spcAft>
                        <a:buNone/>
                      </a:pPr>
                      <a:r>
                        <a:rPr lang="en-US" sz="900">
                          <a:solidFill>
                            <a:srgbClr val="FFFFFF"/>
                          </a:solidFill>
                        </a:rPr>
                        <a:t>Tim</a:t>
                      </a:r>
                      <a:endParaRPr lang="en-US" sz="900">
                        <a:solidFill>
                          <a:srgbClr val="FFFFFF"/>
                        </a:solidFill>
                      </a:endParaRPr>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11000"/>
                        </a:lnSpc>
                        <a:spcBef>
                          <a:spcPts val="0"/>
                        </a:spcBef>
                        <a:spcAft>
                          <a:spcPts val="0"/>
                        </a:spcAft>
                        <a:buNone/>
                      </a:pPr>
                      <a:endParaRPr sz="500" u="none" strike="noStrike" cap="none"/>
                    </a:p>
                    <a:p>
                      <a:pPr marL="121920"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20%</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200">
                <a:tc>
                  <a:txBody>
                    <a:bodyPr/>
                    <a:lstStyle/>
                    <a:p>
                      <a:pPr marL="0" marR="0" lvl="0" indent="0" algn="l" rtl="0">
                        <a:lnSpc>
                          <a:spcPct val="101000"/>
                        </a:lnSpc>
                        <a:spcBef>
                          <a:spcPts val="0"/>
                        </a:spcBef>
                        <a:spcAft>
                          <a:spcPts val="0"/>
                        </a:spcAft>
                        <a:buNone/>
                      </a:pPr>
                      <a:endParaRPr sz="500" u="none" strike="noStrike" cap="none"/>
                    </a:p>
                    <a:p>
                      <a:pPr marL="104140" marR="0" lvl="0" indent="0" algn="l" rtl="0">
                        <a:lnSpc>
                          <a:spcPct val="93000"/>
                        </a:lnSpc>
                        <a:spcBef>
                          <a:spcPts val="5"/>
                        </a:spcBef>
                        <a:spcAft>
                          <a:spcPts val="0"/>
                        </a:spcAft>
                        <a:buNone/>
                      </a:pPr>
                      <a:r>
                        <a:rPr lang="en-US" sz="900" u="none" strike="noStrike" cap="none">
                          <a:solidFill>
                            <a:srgbClr val="FFFFFF"/>
                          </a:solidFill>
                        </a:rPr>
                        <a:t>Komunitas &amp; Airdrop</a:t>
                      </a:r>
                      <a:endParaRPr lang="en-US" sz="900" u="none" strike="noStrike" cap="none">
                        <a:solidFill>
                          <a:srgbClr val="FFFFFF"/>
                        </a:solidFill>
                      </a:endParaRPr>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11000"/>
                        </a:lnSpc>
                        <a:spcBef>
                          <a:spcPts val="0"/>
                        </a:spcBef>
                        <a:spcAft>
                          <a:spcPts val="0"/>
                        </a:spcAft>
                        <a:buNone/>
                      </a:pPr>
                      <a:endParaRPr sz="500" u="none" strike="noStrike" cap="none"/>
                    </a:p>
                    <a:p>
                      <a:pPr marL="127635"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15%</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850">
                <a:tc>
                  <a:txBody>
                    <a:bodyPr/>
                    <a:lstStyle/>
                    <a:p>
                      <a:pPr marL="0" marR="0" lvl="0" indent="0" algn="l" rtl="0">
                        <a:lnSpc>
                          <a:spcPct val="102000"/>
                        </a:lnSpc>
                        <a:spcBef>
                          <a:spcPts val="0"/>
                        </a:spcBef>
                        <a:spcAft>
                          <a:spcPts val="0"/>
                        </a:spcAft>
                        <a:buNone/>
                      </a:pPr>
                      <a:endParaRPr sz="500" u="none" strike="noStrike" cap="none"/>
                    </a:p>
                    <a:p>
                      <a:pPr marL="106680" marR="0" lvl="0" indent="0" algn="l" rtl="0">
                        <a:lnSpc>
                          <a:spcPct val="93000"/>
                        </a:lnSpc>
                        <a:spcBef>
                          <a:spcPts val="5"/>
                        </a:spcBef>
                        <a:spcAft>
                          <a:spcPts val="0"/>
                        </a:spcAft>
                        <a:buNone/>
                      </a:pPr>
                      <a:r>
                        <a:rPr lang="en-US" sz="900" u="none" strike="noStrike" cap="none">
                          <a:solidFill>
                            <a:srgbClr val="FFFFFF"/>
                          </a:solidFill>
                        </a:rPr>
                        <a:t>Product &amp; Marketing</a:t>
                      </a:r>
                      <a:endParaRPr lang="en-US" sz="900" u="none" strike="noStrike" cap="none">
                        <a:solidFill>
                          <a:srgbClr val="FFFFFF"/>
                        </a:solidFill>
                      </a:endParaRPr>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12000"/>
                        </a:lnSpc>
                        <a:spcBef>
                          <a:spcPts val="0"/>
                        </a:spcBef>
                        <a:spcAft>
                          <a:spcPts val="0"/>
                        </a:spcAft>
                        <a:buNone/>
                      </a:pPr>
                      <a:endParaRPr sz="500" u="none" strike="noStrike" cap="none"/>
                    </a:p>
                    <a:p>
                      <a:pPr marL="127635"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15%</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850">
                <a:tc>
                  <a:txBody>
                    <a:bodyPr/>
                    <a:lstStyle/>
                    <a:p>
                      <a:pPr marL="0" marR="0" lvl="0" indent="0" algn="l" rtl="0">
                        <a:lnSpc>
                          <a:spcPct val="103000"/>
                        </a:lnSpc>
                        <a:spcBef>
                          <a:spcPts val="0"/>
                        </a:spcBef>
                        <a:spcAft>
                          <a:spcPts val="0"/>
                        </a:spcAft>
                        <a:buNone/>
                      </a:pPr>
                      <a:endParaRPr sz="500" u="none" strike="noStrike" cap="none"/>
                    </a:p>
                    <a:p>
                      <a:pPr marL="102235" marR="0" lvl="0" indent="0" algn="l" rtl="0">
                        <a:lnSpc>
                          <a:spcPct val="91000"/>
                        </a:lnSpc>
                        <a:spcBef>
                          <a:spcPts val="0"/>
                        </a:spcBef>
                        <a:spcAft>
                          <a:spcPts val="0"/>
                        </a:spcAft>
                        <a:buNone/>
                      </a:pPr>
                      <a:r>
                        <a:rPr lang="en-US" sz="900">
                          <a:solidFill>
                            <a:srgbClr val="FFFFFF"/>
                          </a:solidFill>
                        </a:rPr>
                        <a:t>Penjualan benih</a:t>
                      </a:r>
                      <a:endParaRPr lang="en-US" sz="900">
                        <a:solidFill>
                          <a:srgbClr val="FFFFFF"/>
                        </a:solidFill>
                      </a:endParaRPr>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12000"/>
                        </a:lnSpc>
                        <a:spcBef>
                          <a:spcPts val="0"/>
                        </a:spcBef>
                        <a:spcAft>
                          <a:spcPts val="0"/>
                        </a:spcAft>
                        <a:buNone/>
                      </a:pPr>
                      <a:endParaRPr sz="500" u="none" strike="noStrike" cap="none"/>
                    </a:p>
                    <a:p>
                      <a:pPr marL="158115"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2%</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840">
                <a:tc>
                  <a:txBody>
                    <a:bodyPr/>
                    <a:lstStyle/>
                    <a:p>
                      <a:pPr marL="0" marR="0" lvl="0" indent="0" algn="l" rtl="0">
                        <a:lnSpc>
                          <a:spcPct val="103000"/>
                        </a:lnSpc>
                        <a:spcBef>
                          <a:spcPts val="0"/>
                        </a:spcBef>
                        <a:spcAft>
                          <a:spcPts val="0"/>
                        </a:spcAft>
                        <a:buNone/>
                      </a:pPr>
                      <a:endParaRPr sz="500" u="none" strike="noStrike" cap="none"/>
                    </a:p>
                    <a:p>
                      <a:pPr marL="106680" marR="0" lvl="0" indent="0" algn="l" rtl="0">
                        <a:lnSpc>
                          <a:spcPct val="91000"/>
                        </a:lnSpc>
                        <a:spcBef>
                          <a:spcPts val="0"/>
                        </a:spcBef>
                        <a:spcAft>
                          <a:spcPts val="0"/>
                        </a:spcAft>
                        <a:buNone/>
                      </a:pPr>
                      <a:r>
                        <a:rPr lang="en-US" sz="900">
                          <a:solidFill>
                            <a:srgbClr val="FFFFFF"/>
                          </a:solidFill>
                        </a:rPr>
                        <a:t>Penjualan Umum</a:t>
                      </a:r>
                      <a:endParaRPr lang="en-US" sz="900">
                        <a:solidFill>
                          <a:srgbClr val="FFFFFF"/>
                        </a:solidFill>
                      </a:endParaRPr>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12000"/>
                        </a:lnSpc>
                        <a:spcBef>
                          <a:spcPts val="0"/>
                        </a:spcBef>
                        <a:spcAft>
                          <a:spcPts val="0"/>
                        </a:spcAft>
                        <a:buNone/>
                      </a:pPr>
                      <a:endParaRPr sz="500" u="none" strike="noStrike" cap="none"/>
                    </a:p>
                    <a:p>
                      <a:pPr marL="127635"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10%</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850">
                <a:tc>
                  <a:txBody>
                    <a:bodyPr/>
                    <a:lstStyle/>
                    <a:p>
                      <a:pPr marL="0" marR="0" lvl="0" indent="0" algn="l" rtl="0">
                        <a:lnSpc>
                          <a:spcPct val="103000"/>
                        </a:lnSpc>
                        <a:spcBef>
                          <a:spcPts val="0"/>
                        </a:spcBef>
                        <a:spcAft>
                          <a:spcPts val="0"/>
                        </a:spcAft>
                        <a:buNone/>
                      </a:pPr>
                      <a:endParaRPr sz="500" u="none" strike="noStrike" cap="none"/>
                    </a:p>
                    <a:p>
                      <a:pPr marL="106680" marR="0" lvl="0" indent="0" algn="l" rtl="0">
                        <a:lnSpc>
                          <a:spcPct val="91000"/>
                        </a:lnSpc>
                        <a:spcBef>
                          <a:spcPts val="0"/>
                        </a:spcBef>
                        <a:spcAft>
                          <a:spcPts val="0"/>
                        </a:spcAft>
                        <a:buNone/>
                      </a:pPr>
                      <a:r>
                        <a:rPr lang="en-US" sz="900">
                          <a:solidFill>
                            <a:srgbClr val="FFFFFF"/>
                          </a:solidFill>
                        </a:rPr>
                        <a:t>Penjualan Pribadi</a:t>
                      </a:r>
                      <a:endParaRPr lang="en-US" sz="900">
                        <a:solidFill>
                          <a:srgbClr val="FFFFFF"/>
                        </a:solidFill>
                      </a:endParaRPr>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12000"/>
                        </a:lnSpc>
                        <a:spcBef>
                          <a:spcPts val="0"/>
                        </a:spcBef>
                        <a:spcAft>
                          <a:spcPts val="0"/>
                        </a:spcAft>
                        <a:buNone/>
                      </a:pPr>
                      <a:endParaRPr sz="500" u="none" strike="noStrike" cap="none"/>
                    </a:p>
                    <a:p>
                      <a:pPr marL="154940"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4%</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850">
                <a:tc>
                  <a:txBody>
                    <a:bodyPr/>
                    <a:lstStyle/>
                    <a:p>
                      <a:pPr marL="0" marR="0" lvl="0" indent="0" algn="l" rtl="0">
                        <a:lnSpc>
                          <a:spcPct val="102000"/>
                        </a:lnSpc>
                        <a:spcBef>
                          <a:spcPts val="0"/>
                        </a:spcBef>
                        <a:spcAft>
                          <a:spcPts val="0"/>
                        </a:spcAft>
                        <a:buNone/>
                      </a:pPr>
                      <a:endParaRPr sz="500" u="none" strike="noStrike" cap="none"/>
                    </a:p>
                    <a:p>
                      <a:pPr marL="102235" marR="0" lvl="0" indent="0" algn="l" rtl="0">
                        <a:lnSpc>
                          <a:spcPct val="93000"/>
                        </a:lnSpc>
                        <a:spcBef>
                          <a:spcPts val="5"/>
                        </a:spcBef>
                        <a:spcAft>
                          <a:spcPts val="0"/>
                        </a:spcAft>
                        <a:buNone/>
                      </a:pPr>
                      <a:r>
                        <a:rPr lang="en-US" sz="900">
                          <a:solidFill>
                            <a:srgbClr val="FFFFFF"/>
                          </a:solidFill>
                        </a:rPr>
                        <a:t>Penjualan Strategis</a:t>
                      </a:r>
                      <a:endParaRPr lang="en-US" sz="900">
                        <a:solidFill>
                          <a:srgbClr val="FFFFFF"/>
                        </a:solidFill>
                      </a:endParaRPr>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12000"/>
                        </a:lnSpc>
                        <a:spcBef>
                          <a:spcPts val="0"/>
                        </a:spcBef>
                        <a:spcAft>
                          <a:spcPts val="0"/>
                        </a:spcAft>
                        <a:buNone/>
                      </a:pPr>
                      <a:endParaRPr sz="500" u="none" strike="noStrike" cap="none"/>
                    </a:p>
                    <a:p>
                      <a:pPr marL="158115"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9%</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7650">
                <a:tc>
                  <a:txBody>
                    <a:bodyPr/>
                    <a:lstStyle/>
                    <a:p>
                      <a:pPr marL="0" marR="0" lvl="0" indent="0" algn="l" rtl="0">
                        <a:lnSpc>
                          <a:spcPct val="113000"/>
                        </a:lnSpc>
                        <a:spcBef>
                          <a:spcPts val="0"/>
                        </a:spcBef>
                        <a:spcAft>
                          <a:spcPts val="0"/>
                        </a:spcAft>
                        <a:buNone/>
                      </a:pPr>
                      <a:endParaRPr sz="500" u="none" strike="noStrike" cap="none"/>
                    </a:p>
                    <a:p>
                      <a:pPr marL="106680" marR="0" lvl="0" indent="0" algn="l" rtl="0">
                        <a:lnSpc>
                          <a:spcPct val="87000"/>
                        </a:lnSpc>
                        <a:spcBef>
                          <a:spcPts val="0"/>
                        </a:spcBef>
                        <a:spcAft>
                          <a:spcPts val="0"/>
                        </a:spcAft>
                        <a:buNone/>
                      </a:pPr>
                      <a:r>
                        <a:rPr lang="en-US" sz="900" u="none" strike="noStrike" cap="none">
                          <a:solidFill>
                            <a:srgbClr val="FFFFFF"/>
                          </a:solidFill>
                        </a:rPr>
                        <a:t>Ekosistem</a:t>
                      </a:r>
                      <a:endParaRPr lang="en-US" sz="900" u="none" strike="noStrike" cap="none">
                        <a:solidFill>
                          <a:srgbClr val="FFFFFF"/>
                        </a:solidFill>
                      </a:endParaRPr>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12000"/>
                        </a:lnSpc>
                        <a:spcBef>
                          <a:spcPts val="0"/>
                        </a:spcBef>
                        <a:spcAft>
                          <a:spcPts val="0"/>
                        </a:spcAft>
                        <a:buNone/>
                      </a:pPr>
                      <a:endParaRPr sz="500" u="none" strike="noStrike" cap="none"/>
                    </a:p>
                    <a:p>
                      <a:pPr marL="161925"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5%</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bl>
          </a:graphicData>
        </a:graphic>
      </p:graphicFrame>
      <p:sp>
        <p:nvSpPr>
          <p:cNvPr id="233" name="Google Shape;233;p21"/>
          <p:cNvSpPr/>
          <p:nvPr/>
        </p:nvSpPr>
        <p:spPr>
          <a:xfrm>
            <a:off x="389890" y="507365"/>
            <a:ext cx="3024505" cy="549275"/>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8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rPr>
              <a:t>Tentang SFP</a:t>
            </a:r>
            <a:endParaRPr lang="en-US" sz="2400" b="0" i="0" u="none" strike="noStrike" cap="none">
              <a:solidFill>
                <a:srgbClr val="79EFBD"/>
              </a:solidFill>
              <a:latin typeface="Alibaba Sans Thai" panose="020B0503020203040204" charset="-122"/>
              <a:ea typeface="Alibaba Sans Thai" panose="020B0503020203040204" charset="-122"/>
            </a:endParaRPr>
          </a:p>
        </p:txBody>
      </p:sp>
      <p:pic>
        <p:nvPicPr>
          <p:cNvPr id="234" name="Google Shape;234;p21"/>
          <p:cNvPicPr preferRelativeResize="0"/>
          <p:nvPr/>
        </p:nvPicPr>
        <p:blipFill rotWithShape="1">
          <a:blip r:embed="rId1"/>
          <a:srcRect/>
          <a:stretch>
            <a:fillRect/>
          </a:stretch>
        </p:blipFill>
        <p:spPr>
          <a:xfrm>
            <a:off x="318515" y="4652771"/>
            <a:ext cx="256031" cy="2560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38" name="Shape 238"/>
        <p:cNvGrpSpPr/>
        <p:nvPr/>
      </p:nvGrpSpPr>
      <p:grpSpPr>
        <a:xfrm>
          <a:off x="0" y="0"/>
          <a:ext cx="0" cy="0"/>
          <a:chOff x="0" y="0"/>
          <a:chExt cx="0" cy="0"/>
        </a:xfrm>
      </p:grpSpPr>
      <p:sp>
        <p:nvSpPr>
          <p:cNvPr id="239" name="Google Shape;239;p22"/>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40" name="Google Shape;240;p22"/>
          <p:cNvSpPr/>
          <p:nvPr/>
        </p:nvSpPr>
        <p:spPr>
          <a:xfrm>
            <a:off x="405950" y="505701"/>
            <a:ext cx="8006100" cy="3669600"/>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Utilitas Utama SFP</a:t>
            </a:r>
            <a:endParaRPr lang="en-US" sz="2400">
              <a:solidFill>
                <a:srgbClr val="79EFBD"/>
              </a:solidFill>
              <a:latin typeface="Alibaba Sans Thai" panose="020B0503020203040204" charset="-122"/>
              <a:ea typeface="Alibaba Sans Thai" panose="020B0503020203040204" charset="-122"/>
            </a:endParaRPr>
          </a:p>
          <a:p>
            <a:pPr marL="0" marR="0" lvl="0" indent="0" algn="l" rtl="0">
              <a:lnSpc>
                <a:spcPct val="159000"/>
              </a:lnSpc>
              <a:spcBef>
                <a:spcPts val="0"/>
              </a:spcBef>
              <a:spcAft>
                <a:spcPts val="0"/>
              </a:spcAft>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313055" marR="0" lvl="0" indent="0" algn="l" rtl="0">
              <a:lnSpc>
                <a:spcPct val="131000"/>
              </a:lnSpc>
              <a:spcBef>
                <a:spcPts val="395"/>
              </a:spcBef>
              <a:spcAft>
                <a:spcPts val="0"/>
              </a:spcAft>
              <a:buNone/>
            </a:pPr>
            <a:r>
              <a:rPr lang="en-US" altLang="en-US" sz="1200">
                <a:solidFill>
                  <a:srgbClr val="79EFBD"/>
                </a:solidFill>
                <a:latin typeface="Alibaba Sans" panose="020B0503020203040204" charset="0"/>
                <a:cs typeface="Alibaba Sans" panose="020B0503020203040204" charset="0"/>
                <a:sym typeface="Webdings" panose="05030102010509060703" charset="0"/>
              </a:rPr>
              <a:t> </a:t>
            </a:r>
            <a:r>
              <a:rPr lang="en-US" altLang="en-US">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lang="en-US" b="1">
                <a:solidFill>
                  <a:srgbClr val="79EFBD"/>
                </a:solidFill>
                <a:latin typeface="Alibaba Sans Thai" panose="020B0503020203040204" charset="-122"/>
                <a:ea typeface="Alibaba Sans Thai" panose="020B0503020203040204" charset="-122"/>
                <a:cs typeface="Alibaba Sans Thai" panose="020B0503020203040204" charset="-122"/>
                <a:sym typeface="Arimo" panose="020B0604020202020204"/>
              </a:rPr>
              <a:t>Biaya &amp; Diskon</a:t>
            </a:r>
            <a:endParaRPr lang="en-US" b="1">
              <a:solidFill>
                <a:srgbClr val="79EFBD"/>
              </a:solidFill>
              <a:latin typeface="Alibaba Sans Thai" panose="020B0503020203040204" charset="-122"/>
              <a:ea typeface="Alibaba Sans Thai" panose="020B0503020203040204" charset="-122"/>
              <a:cs typeface="Alibaba Sans Thai" panose="020B0503020203040204" charset="-122"/>
              <a:sym typeface="Arimo" panose="020B0604020202020204"/>
            </a:endParaRPr>
          </a:p>
          <a:p>
            <a:pPr marL="434975" marR="0" lvl="0" indent="0" algn="l" rtl="0">
              <a:lnSpc>
                <a:spcPct val="85000"/>
              </a:lnSpc>
              <a:spcBef>
                <a:spcPts val="0"/>
              </a:spcBef>
              <a:spcAft>
                <a:spcPts val="0"/>
              </a:spcAft>
              <a:buClr>
                <a:schemeClr val="dk1"/>
              </a:buClr>
              <a:buSzPts val="1100"/>
              <a:buFont typeface="Arial" panose="020B0604020202020204"/>
              <a:buNone/>
            </a:pPr>
            <a:endParaRPr lang="en-US" sz="1200">
              <a:solidFill>
                <a:srgbClr val="FFFFFF"/>
              </a:solidFill>
              <a:latin typeface="Alibaba Sans Thai" panose="020B0503020203040204" charset="-122"/>
              <a:ea typeface="Alibaba Sans Thai" panose="020B0503020203040204" charset="-122"/>
            </a:endParaRPr>
          </a:p>
          <a:p>
            <a:pPr marL="434975" marR="0" lvl="0" indent="0" algn="l" rtl="0">
              <a:lnSpc>
                <a:spcPct val="85000"/>
              </a:lnSpc>
              <a:spcBef>
                <a:spcPts val="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Pengguna dapat menggunakan SFP untuk biaya dan diskon pada produk dan layanan SafePal termasuk tidak terbatas pada:</a:t>
            </a:r>
            <a:endParaRPr lang="en-US" sz="1200">
              <a:solidFill>
                <a:srgbClr val="FFFFFF"/>
              </a:solidFill>
              <a:latin typeface="Alibaba Sans Thai" panose="020B0503020203040204" charset="-122"/>
              <a:ea typeface="Alibaba Sans Thai" panose="020B0503020203040204" charset="-122"/>
            </a:endParaRPr>
          </a:p>
          <a:p>
            <a:pPr marL="434975" marR="0" lvl="0" indent="0" algn="l" rtl="0">
              <a:lnSpc>
                <a:spcPct val="85000"/>
              </a:lnSpc>
              <a:spcBef>
                <a:spcPts val="0"/>
              </a:spcBef>
              <a:spcAft>
                <a:spcPts val="0"/>
              </a:spcAft>
              <a:buClr>
                <a:schemeClr val="dk1"/>
              </a:buClr>
              <a:buSzPts val="1100"/>
              <a:buFont typeface="Arial" panose="020B0604020202020204"/>
              <a:buNone/>
            </a:pPr>
            <a:endParaRPr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100000"/>
              </a:lnSpc>
              <a:spcBef>
                <a:spcPts val="0"/>
              </a:spcBef>
              <a:spcAft>
                <a:spcPts val="0"/>
              </a:spcAft>
              <a:buSzPts val="1100"/>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200">
                <a:solidFill>
                  <a:srgbClr val="FFFFFF"/>
                </a:solidFill>
                <a:latin typeface="Alibaba Sans Thai" panose="020B0503020203040204" charset="-122"/>
                <a:ea typeface="Alibaba Sans Thai" panose="020B0503020203040204" charset="-122"/>
              </a:rPr>
              <a:t>biaya atau diskon pembelian Produk Perangkat Keras SafePal termasuk dompet dan aksesoris</a:t>
            </a:r>
            <a:r>
              <a:rPr lang="it-IT" sz="120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1</a:t>
            </a:r>
            <a:endParaRPr lang="en-US"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100000"/>
              </a:lnSpc>
              <a:spcBef>
                <a:spcPts val="0"/>
              </a:spcBef>
              <a:spcAft>
                <a:spcPts val="0"/>
              </a:spcAft>
              <a:buSzPts val="1100"/>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lang="en-US" sz="1200">
                <a:solidFill>
                  <a:srgbClr val="FFFFFF"/>
                </a:solidFill>
                <a:latin typeface="Alibaba Sans Thai" panose="020B0503020203040204" charset="-122"/>
                <a:ea typeface="Alibaba Sans Thai" panose="020B0503020203040204" charset="-122"/>
              </a:rPr>
              <a:t> biaya pengiriman untuk mencantumkan DApps baru</a:t>
            </a:r>
            <a:endParaRPr lang="en-US"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100000"/>
              </a:lnSpc>
              <a:spcBef>
                <a:spcPts val="0"/>
              </a:spcBef>
              <a:spcAft>
                <a:spcPts val="0"/>
              </a:spcAft>
              <a:buSzPts val="1100"/>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lang="en-US" sz="1200">
                <a:solidFill>
                  <a:srgbClr val="FFFFFF"/>
                </a:solidFill>
                <a:latin typeface="Alibaba Sans Thai" panose="020B0503020203040204" charset="-122"/>
                <a:ea typeface="Alibaba Sans Thai" panose="020B0503020203040204" charset="-122"/>
              </a:rPr>
              <a:t> biaya pengiriman untuk mendaftarkan Token baru</a:t>
            </a:r>
            <a:endParaRPr lang="en-US"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100000"/>
              </a:lnSpc>
              <a:spcBef>
                <a:spcPts val="0"/>
              </a:spcBef>
              <a:spcAft>
                <a:spcPts val="0"/>
              </a:spcAft>
              <a:buSzPts val="1100"/>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lang="en-US" sz="1200">
                <a:solidFill>
                  <a:srgbClr val="FFFFFF"/>
                </a:solidFill>
                <a:latin typeface="Alibaba Sans Thai" panose="020B0503020203040204" charset="-122"/>
                <a:ea typeface="Alibaba Sans Thai" panose="020B0503020203040204" charset="-122"/>
              </a:rPr>
              <a:t> biaya untuk peringkat DApps dalam toko DApp</a:t>
            </a:r>
            <a:endParaRPr lang="en-US"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100000"/>
              </a:lnSpc>
              <a:spcBef>
                <a:spcPts val="0"/>
              </a:spcBef>
              <a:spcAft>
                <a:spcPts val="0"/>
              </a:spcAft>
              <a:buSzPts val="1100"/>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lang="en-US" sz="1200">
                <a:solidFill>
                  <a:srgbClr val="FFFFFF"/>
                </a:solidFill>
                <a:latin typeface="Alibaba Sans Thai" panose="020B0503020203040204" charset="-122"/>
                <a:ea typeface="Alibaba Sans Thai" panose="020B0503020203040204" charset="-122"/>
              </a:rPr>
              <a:t> biaya untuk menerbitkan spanduk AD dalam Aplikasi</a:t>
            </a:r>
            <a:endParaRPr lang="en-US"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100000"/>
              </a:lnSpc>
              <a:spcBef>
                <a:spcPts val="0"/>
              </a:spcBef>
              <a:spcAft>
                <a:spcPts val="0"/>
              </a:spcAft>
              <a:buSzPts val="1100"/>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lang="en-US" sz="1200">
                <a:solidFill>
                  <a:srgbClr val="FFFFFF"/>
                </a:solidFill>
                <a:latin typeface="Alibaba Sans Thai" panose="020B0503020203040204" charset="-122"/>
                <a:ea typeface="Alibaba Sans Thai" panose="020B0503020203040204" charset="-122"/>
              </a:rPr>
              <a:t> biaya untuk solusi penyesuaian dompet perangkat keras</a:t>
            </a:r>
            <a:r>
              <a:rPr lang="it-IT" sz="120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2</a:t>
            </a:r>
            <a:endParaRPr lang="en-US"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100000"/>
              </a:lnSpc>
              <a:spcBef>
                <a:spcPts val="0"/>
              </a:spcBef>
              <a:spcAft>
                <a:spcPts val="0"/>
              </a:spcAft>
              <a:buSzPts val="1100"/>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lang="en-US" sz="1200">
                <a:solidFill>
                  <a:srgbClr val="FFFFFF"/>
                </a:solidFill>
                <a:latin typeface="Alibaba Sans Thai" panose="020B0503020203040204" charset="-122"/>
                <a:ea typeface="Alibaba Sans Thai" panose="020B0503020203040204" charset="-122"/>
              </a:rPr>
              <a:t> biaya untuk layanan masa depan seperti pasar barang koleksi</a:t>
            </a:r>
            <a:endParaRPr lang="en-US" sz="1200">
              <a:solidFill>
                <a:srgbClr val="FFFFFF"/>
              </a:solidFill>
              <a:latin typeface="Alibaba Sans Thai" panose="020B0503020203040204" charset="-122"/>
              <a:ea typeface="Alibaba Sans Thai" panose="020B0503020203040204" charset="-122"/>
            </a:endParaRPr>
          </a:p>
        </p:txBody>
      </p:sp>
      <p:sp>
        <p:nvSpPr>
          <p:cNvPr id="241" name="Google Shape;241;p22"/>
          <p:cNvSpPr/>
          <p:nvPr/>
        </p:nvSpPr>
        <p:spPr>
          <a:xfrm>
            <a:off x="702945" y="4299585"/>
            <a:ext cx="7756525" cy="453390"/>
          </a:xfrm>
          <a:prstGeom prst="rect">
            <a:avLst/>
          </a:prstGeom>
          <a:noFill/>
          <a:ln>
            <a:noFill/>
          </a:ln>
        </p:spPr>
        <p:txBody>
          <a:bodyPr spcFirstLastPara="1" wrap="square" lIns="0" tIns="0" rIns="0" bIns="0" anchor="t" anchorCtr="0">
            <a:noAutofit/>
          </a:bodyPr>
          <a:lstStyle/>
          <a:p>
            <a:pPr marL="12700" lvl="0" indent="635" algn="l" rtl="0">
              <a:lnSpc>
                <a:spcPct val="93000"/>
              </a:lnSpc>
              <a:spcBef>
                <a:spcPts val="135"/>
              </a:spcBef>
              <a:spcAft>
                <a:spcPts val="0"/>
              </a:spcAft>
              <a:buClr>
                <a:srgbClr val="000000"/>
              </a:buClr>
              <a:buFont typeface="Arial" panose="020B0604020202020204"/>
              <a:buNone/>
            </a:pPr>
            <a:endParaRPr sz="800">
              <a:solidFill>
                <a:schemeClr val="lt1"/>
              </a:solidFill>
            </a:endParaRPr>
          </a:p>
          <a:p>
            <a:pPr marL="12700" marR="0" lvl="0" indent="635" algn="l" rtl="0">
              <a:lnSpc>
                <a:spcPct val="93000"/>
              </a:lnSpc>
              <a:spcBef>
                <a:spcPts val="135"/>
              </a:spcBef>
              <a:spcAft>
                <a:spcPts val="0"/>
              </a:spcAft>
              <a:buClr>
                <a:schemeClr val="dk1"/>
              </a:buClr>
              <a:buSzPts val="1100"/>
              <a:buFont typeface="Arial" panose="020B0604020202020204"/>
              <a:buNone/>
            </a:pPr>
            <a:r>
              <a:rPr lang="en-US" sz="800">
                <a:solidFill>
                  <a:schemeClr val="lt1"/>
                </a:solidFill>
                <a:latin typeface="Alibaba Sans Thai" panose="020B0503020203040204" charset="-122"/>
                <a:ea typeface="Alibaba Sans Thai" panose="020B0503020203040204" charset="-122"/>
              </a:rPr>
              <a:t>1 SFP tersedia untuk check-out di situs SafePal (tersedia mulai Januari 2022).</a:t>
            </a:r>
            <a:endParaRPr lang="en-US" sz="800">
              <a:solidFill>
                <a:schemeClr val="lt1"/>
              </a:solidFill>
              <a:latin typeface="Alibaba Sans Thai" panose="020B0503020203040204" charset="-122"/>
              <a:ea typeface="Alibaba Sans Thai" panose="020B0503020203040204" charset="-122"/>
            </a:endParaRPr>
          </a:p>
          <a:p>
            <a:pPr marL="12700" marR="0" lvl="0" indent="635" algn="l" rtl="0">
              <a:lnSpc>
                <a:spcPct val="93000"/>
              </a:lnSpc>
              <a:spcBef>
                <a:spcPts val="135"/>
              </a:spcBef>
              <a:spcAft>
                <a:spcPts val="0"/>
              </a:spcAft>
              <a:buClr>
                <a:schemeClr val="dk1"/>
              </a:buClr>
              <a:buSzPts val="1100"/>
              <a:buFont typeface="Arial" panose="020B0604020202020204"/>
              <a:buNone/>
            </a:pPr>
            <a:r>
              <a:rPr lang="en-US" sz="800">
                <a:solidFill>
                  <a:schemeClr val="lt1"/>
                </a:solidFill>
                <a:latin typeface="Alibaba Sans Thai" panose="020B0503020203040204" charset="-122"/>
                <a:ea typeface="Alibaba Sans Thai" panose="020B0503020203040204" charset="-122"/>
              </a:rPr>
              <a:t>1 Pengguna dapat menikmati diskon terbatas untuk produk SafePal di program mini Aplikasi Binance dengan membayar menggunakan SFP (tersedia mulai Oktober 2022). </a:t>
            </a:r>
            <a:endParaRPr lang="en-US" sz="800">
              <a:solidFill>
                <a:schemeClr val="lt1"/>
              </a:solidFill>
              <a:latin typeface="Alibaba Sans Thai" panose="020B0503020203040204" charset="-122"/>
              <a:ea typeface="Alibaba Sans Thai" panose="020B0503020203040204" charset="-122"/>
            </a:endParaRPr>
          </a:p>
          <a:p>
            <a:pPr marL="12700" marR="0" lvl="0" indent="635" algn="l" rtl="0">
              <a:lnSpc>
                <a:spcPct val="93000"/>
              </a:lnSpc>
              <a:spcBef>
                <a:spcPts val="135"/>
              </a:spcBef>
              <a:spcAft>
                <a:spcPts val="0"/>
              </a:spcAft>
              <a:buClr>
                <a:schemeClr val="dk1"/>
              </a:buClr>
              <a:buSzPts val="1100"/>
              <a:buFont typeface="Arial" panose="020B0604020202020204"/>
              <a:buNone/>
            </a:pPr>
            <a:r>
              <a:rPr lang="en-US" sz="800">
                <a:solidFill>
                  <a:schemeClr val="lt1"/>
                </a:solidFill>
                <a:latin typeface="Alibaba Sans Thai" panose="020B0503020203040204" charset="-122"/>
                <a:ea typeface="Alibaba Sans Thai" panose="020B0503020203040204" charset="-122"/>
              </a:rPr>
              <a:t>2 Mitra yang memesan produk khusus SafePal sudah dapat membayar dengan token SFP (tersedia mulai Januari 2022).</a:t>
            </a:r>
            <a:endParaRPr lang="en-US" sz="800">
              <a:solidFill>
                <a:schemeClr val="lt1"/>
              </a:solidFill>
              <a:latin typeface="Alibaba Sans Thai" panose="020B0503020203040204" charset="-122"/>
              <a:ea typeface="Alibaba Sans Thai" panose="020B0503020203040204" charset="-122"/>
            </a:endParaRPr>
          </a:p>
        </p:txBody>
      </p:sp>
      <p:pic>
        <p:nvPicPr>
          <p:cNvPr id="242" name="Google Shape;242;p22"/>
          <p:cNvPicPr preferRelativeResize="0"/>
          <p:nvPr/>
        </p:nvPicPr>
        <p:blipFill rotWithShape="1">
          <a:blip r:embed="rId1"/>
          <a:srcRect/>
          <a:stretch>
            <a:fillRect/>
          </a:stretch>
        </p:blipFill>
        <p:spPr>
          <a:xfrm>
            <a:off x="318515" y="4652771"/>
            <a:ext cx="256031" cy="25603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46" name="Shape 246"/>
        <p:cNvGrpSpPr/>
        <p:nvPr/>
      </p:nvGrpSpPr>
      <p:grpSpPr>
        <a:xfrm>
          <a:off x="0" y="0"/>
          <a:ext cx="0" cy="0"/>
          <a:chOff x="0" y="0"/>
          <a:chExt cx="0" cy="0"/>
        </a:xfrm>
      </p:grpSpPr>
      <p:sp>
        <p:nvSpPr>
          <p:cNvPr id="247" name="Google Shape;247;p23"/>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48" name="Google Shape;248;p23"/>
          <p:cNvSpPr/>
          <p:nvPr/>
        </p:nvSpPr>
        <p:spPr>
          <a:xfrm>
            <a:off x="405765" y="505460"/>
            <a:ext cx="8180070" cy="3745230"/>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lvl="0" indent="0" algn="l" rtl="0">
              <a:lnSpc>
                <a:spcPct val="137000"/>
              </a:lnSpc>
              <a:spcBef>
                <a:spcPts val="0"/>
              </a:spcBef>
              <a:spcAft>
                <a:spcPts val="0"/>
              </a:spcAft>
              <a:buClr>
                <a:schemeClr val="dk1"/>
              </a:buClr>
              <a:buFont typeface="Arial" panose="020B0604020202020204"/>
              <a:buNone/>
            </a:pPr>
            <a:r>
              <a:rPr lang="en-US" sz="2400">
                <a:solidFill>
                  <a:srgbClr val="79EFBD"/>
                </a:solidFill>
                <a:latin typeface="Alibaba Sans Thai" panose="020B0503020203040204" charset="-122"/>
                <a:ea typeface="Alibaba Sans Thai" panose="020B0503020203040204" charset="-122"/>
              </a:rPr>
              <a:t>Utilitas Utama SFP</a:t>
            </a:r>
            <a:endParaRPr lang="en-US" sz="2400">
              <a:solidFill>
                <a:srgbClr val="79EFBD"/>
              </a:solidFill>
              <a:latin typeface="Alibaba Sans Thai" panose="020B0503020203040204" charset="-122"/>
              <a:ea typeface="Alibaba Sans Thai" panose="020B0503020203040204" charset="-122"/>
            </a:endParaRPr>
          </a:p>
          <a:p>
            <a:pPr marL="0" marR="0" lvl="0" indent="0" algn="l" rtl="0">
              <a:lnSpc>
                <a:spcPct val="156000"/>
              </a:lnSpc>
              <a:spcBef>
                <a:spcPts val="0"/>
              </a:spcBef>
              <a:spcAft>
                <a:spcPts val="0"/>
              </a:spcAft>
              <a:buNone/>
            </a:pPr>
            <a:endParaRPr sz="1000" i="0" u="none" strike="noStrike" cap="none">
              <a:solidFill>
                <a:schemeClr val="dk1"/>
              </a:solidFill>
            </a:endParaRPr>
          </a:p>
          <a:p>
            <a:pPr marL="313055" marR="0" lvl="0" indent="0" algn="l" rtl="0">
              <a:lnSpc>
                <a:spcPct val="87000"/>
              </a:lnSpc>
              <a:spcBef>
                <a:spcPts val="430"/>
              </a:spcBef>
              <a:spcAft>
                <a:spcPts val="0"/>
              </a:spcAft>
              <a:buNone/>
            </a:pPr>
            <a:r>
              <a:rPr lang="en-US" altLang="en-US">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 </a:t>
            </a:r>
            <a:r>
              <a:rPr lang="en-US" b="1">
                <a:solidFill>
                  <a:srgbClr val="79EFBD"/>
                </a:solidFill>
                <a:latin typeface="Alibaba Sans Thai" panose="020B0503020203040204" charset="-122"/>
                <a:ea typeface="Alibaba Sans Thai" panose="020B0503020203040204" charset="-122"/>
                <a:cs typeface="Alibaba Sans Thai" panose="020B0503020203040204" charset="-122"/>
              </a:rPr>
              <a:t>Manajemen aset</a:t>
            </a:r>
            <a:endParaRPr lang="en-US" b="1">
              <a:solidFill>
                <a:srgbClr val="79EFBD"/>
              </a:solidFill>
              <a:latin typeface="Alibaba Sans Thai" panose="020B0503020203040204" charset="-122"/>
              <a:ea typeface="Alibaba Sans Thai" panose="020B0503020203040204" charset="-122"/>
              <a:cs typeface="Alibaba Sans Thai" panose="020B0503020203040204" charset="-122"/>
            </a:endParaRPr>
          </a:p>
          <a:p>
            <a:pPr marL="0" marR="0" lvl="0" indent="0" algn="l" rtl="0" eaLnBrk="1" fontAlgn="auto" latinLnBrk="0" hangingPunct="1">
              <a:lnSpc>
                <a:spcPct val="120000"/>
              </a:lnSpc>
              <a:spcBef>
                <a:spcPts val="500"/>
              </a:spcBef>
              <a:spcAft>
                <a:spcPts val="0"/>
              </a:spcAft>
              <a:buClr>
                <a:schemeClr val="dk1"/>
              </a:buClr>
              <a:buSzPts val="1100"/>
              <a:buFont typeface="Arial" panose="020B0604020202020204"/>
              <a:buNone/>
            </a:pPr>
            <a:r>
              <a:rPr lang="en-US" alt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200">
                <a:solidFill>
                  <a:schemeClr val="lt1"/>
                </a:solidFill>
                <a:latin typeface="Alibaba Sans Thai" panose="020B0503020203040204" charset="-122"/>
                <a:ea typeface="Alibaba Sans Thai" panose="020B0503020203040204" charset="-122"/>
              </a:rPr>
              <a:t>Pengguna SafePal dapat mempertaruhkan SFP untuk menghasilkan bunga tambahan dari program SafePal Earn</a:t>
            </a:r>
            <a:r>
              <a:rPr lang="it-IT" sz="1200" spc="-10" baseline="30000" dirty="0">
                <a:solidFill>
                  <a:srgbClr val="FFFFFF">
                    <a:alpha val="100000"/>
                  </a:srgbClr>
                </a:solidFill>
                <a:latin typeface="Alibaba Sans Thai" panose="020B0503020203040204" charset="-122"/>
                <a:ea typeface="Alibaba Sans Thai" panose="020B0503020203040204" charset="-122"/>
                <a:sym typeface="+mn-ea"/>
              </a:rPr>
              <a:t>1</a:t>
            </a:r>
            <a:r>
              <a:rPr lang="en-US" sz="1200">
                <a:solidFill>
                  <a:schemeClr val="lt1"/>
                </a:solidFill>
                <a:latin typeface="Alibaba Sans Thai" panose="020B0503020203040204" charset="-122"/>
                <a:ea typeface="Alibaba Sans Thai" panose="020B0503020203040204" charset="-122"/>
              </a:rPr>
              <a:t>.</a:t>
            </a:r>
            <a:endParaRPr lang="en-US" sz="1200">
              <a:solidFill>
                <a:schemeClr val="lt1"/>
              </a:solidFill>
              <a:latin typeface="Alibaba Sans Thai" panose="020B0503020203040204" charset="-122"/>
              <a:ea typeface="Alibaba Sans Thai" panose="020B0503020203040204" charset="-122"/>
            </a:endParaRPr>
          </a:p>
          <a:p>
            <a:pPr marL="0" marR="0" lvl="0" indent="0" algn="l" rtl="0" eaLnBrk="1" fontAlgn="auto" latinLnBrk="0" hangingPunct="1">
              <a:lnSpc>
                <a:spcPct val="120000"/>
              </a:lnSpc>
              <a:spcBef>
                <a:spcPts val="500"/>
              </a:spcBef>
              <a:spcAft>
                <a:spcPts val="0"/>
              </a:spcAft>
              <a:buClr>
                <a:schemeClr val="dk1"/>
              </a:buClr>
              <a:buSzPts val="1100"/>
              <a:buFont typeface="Arial" panose="020B0604020202020204"/>
              <a:buNone/>
            </a:pPr>
            <a:r>
              <a:rPr lang="en-US" alt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lang="en-US" sz="1200">
                <a:solidFill>
                  <a:schemeClr val="lt1"/>
                </a:solidFill>
                <a:latin typeface="Alibaba Sans Thai" panose="020B0503020203040204" charset="-122"/>
                <a:ea typeface="Alibaba Sans Thai" panose="020B0503020203040204" charset="-122"/>
              </a:rPr>
              <a:t> Pengguna dapat menukarkan token biaya bahan bakar dengan mudah menggunakan SFP melalui fitur SPBU dalam Aplikasi SafePal</a:t>
            </a:r>
            <a:r>
              <a:rPr lang="it-IT" sz="1200" spc="-1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2</a:t>
            </a:r>
            <a:r>
              <a:rPr lang="en-US" sz="1200">
                <a:solidFill>
                  <a:schemeClr val="lt1"/>
                </a:solidFill>
                <a:latin typeface="Alibaba Sans Thai" panose="020B0503020203040204" charset="-122"/>
                <a:ea typeface="Alibaba Sans Thai" panose="020B0503020203040204" charset="-122"/>
              </a:rPr>
              <a:t>.</a:t>
            </a:r>
            <a:endParaRPr lang="en-US" sz="1200">
              <a:solidFill>
                <a:schemeClr val="lt1"/>
              </a:solidFill>
              <a:latin typeface="Alibaba Sans Thai" panose="020B0503020203040204" charset="-122"/>
              <a:ea typeface="Alibaba Sans Thai" panose="020B0503020203040204" charset="-122"/>
            </a:endParaRPr>
          </a:p>
          <a:p>
            <a:pPr marL="0" marR="0" lvl="0" indent="0" algn="l" rtl="0" eaLnBrk="1" fontAlgn="auto" latinLnBrk="0" hangingPunct="1">
              <a:lnSpc>
                <a:spcPct val="120000"/>
              </a:lnSpc>
              <a:spcBef>
                <a:spcPts val="500"/>
              </a:spcBef>
              <a:spcAft>
                <a:spcPts val="0"/>
              </a:spcAft>
              <a:buClr>
                <a:schemeClr val="dk1"/>
              </a:buClr>
              <a:buSzPts val="1100"/>
              <a:buFont typeface="Arial" panose="020B0604020202020204"/>
              <a:buNone/>
            </a:pPr>
            <a:endParaRPr lang="en-US" sz="1200">
              <a:solidFill>
                <a:schemeClr val="lt1"/>
              </a:solidFill>
              <a:latin typeface="Alibaba Sans Thai" panose="020B0503020203040204" charset="-122"/>
              <a:ea typeface="Alibaba Sans Thai" panose="020B0503020203040204" charset="-122"/>
            </a:endParaRPr>
          </a:p>
          <a:p>
            <a:pPr marL="0" marR="0" lvl="0" indent="0" algn="l" rtl="0">
              <a:lnSpc>
                <a:spcPct val="118000"/>
              </a:lnSpc>
              <a:spcBef>
                <a:spcPts val="0"/>
              </a:spcBef>
              <a:spcAft>
                <a:spcPts val="0"/>
              </a:spcAft>
              <a:buNone/>
            </a:pPr>
            <a:r>
              <a:rPr lang="en-US" altLang="en-US">
                <a:solidFill>
                  <a:srgbClr val="79EFBD"/>
                </a:solidFill>
                <a:latin typeface="Alibaba Sans" panose="020B0503020203040204" charset="0"/>
                <a:cs typeface="Alibaba Sans" panose="020B0503020203040204" charset="0"/>
                <a:sym typeface="Webdings" panose="05030102010509060703" charset="0"/>
              </a:rPr>
              <a:t>      </a:t>
            </a:r>
            <a:r>
              <a:rPr lang="en-US" altLang="en-US">
                <a:solidFill>
                  <a:srgbClr val="79EFBD"/>
                </a:solidFill>
                <a:latin typeface="Alibaba Sans Thai" panose="020B0503020203040204" charset="-122"/>
                <a:ea typeface="Alibaba Sans Thai" panose="020B0503020203040204" charset="-122"/>
                <a:cs typeface="Alibaba Sans" panose="020B0503020203040204" charset="0"/>
                <a:sym typeface="Webdings" panose="05030102010509060703" charset="0"/>
              </a:rPr>
              <a:t> </a:t>
            </a:r>
            <a:r>
              <a:rPr lang="en-US" b="1">
                <a:solidFill>
                  <a:srgbClr val="79EFBD"/>
                </a:solidFill>
                <a:latin typeface="Alibaba Sans Thai" panose="020B0503020203040204" charset="-122"/>
                <a:ea typeface="Alibaba Sans Thai" panose="020B0503020203040204" charset="-122"/>
                <a:cs typeface="Arimo" panose="020B0604020202020204"/>
                <a:sym typeface="Arimo" panose="020B0604020202020204"/>
              </a:rPr>
              <a:t>Bonus Exclusive &amp; Permen </a:t>
            </a:r>
            <a:endParaRPr lang="en-US" b="1">
              <a:solidFill>
                <a:srgbClr val="79EFBD"/>
              </a:solidFill>
              <a:latin typeface="Alibaba Sans Thai" panose="020B0503020203040204" charset="-122"/>
              <a:ea typeface="Alibaba Sans Thai" panose="020B0503020203040204" charset="-122"/>
              <a:cs typeface="Arimo" panose="020B0604020202020204"/>
              <a:sym typeface="Arimo" panose="020B0604020202020204"/>
            </a:endParaRPr>
          </a:p>
          <a:p>
            <a:pPr marL="481965"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Pemegang token SFP mempunyai hak istimewa untuk:</a:t>
            </a:r>
            <a:endParaRPr lang="en-US" sz="1200">
              <a:solidFill>
                <a:srgbClr val="FFFFFF"/>
              </a:solidFill>
              <a:latin typeface="Alibaba Sans Thai" panose="020B0503020203040204" charset="-122"/>
              <a:ea typeface="Alibaba Sans Thai" panose="020B0503020203040204" charset="-122"/>
            </a:endParaRPr>
          </a:p>
          <a:p>
            <a:pPr marL="481965"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en-US" sz="105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050">
                <a:solidFill>
                  <a:srgbClr val="FFFFFF"/>
                </a:solidFill>
                <a:latin typeface="Alibaba Sans Thai" panose="020B0503020203040204" charset="-122"/>
                <a:ea typeface="Alibaba Sans Thai" panose="020B0503020203040204" charset="-122"/>
              </a:rPr>
              <a:t>menikmati kupon dan keistimewaan khusus dari SafePal dan mitranya</a:t>
            </a:r>
            <a:r>
              <a:rPr lang="it-IT" sz="1050" spc="2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3</a:t>
            </a:r>
            <a:endParaRPr lang="en-US" sz="1050">
              <a:solidFill>
                <a:srgbClr val="FFFFFF"/>
              </a:solidFill>
              <a:latin typeface="Alibaba Sans Thai" panose="020B0503020203040204" charset="-122"/>
              <a:ea typeface="Alibaba Sans Thai" panose="020B0503020203040204" charset="-122"/>
            </a:endParaRPr>
          </a:p>
          <a:p>
            <a:pPr marL="481965"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en-US" sz="105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lang="en-US" sz="1050">
                <a:solidFill>
                  <a:srgbClr val="FFFFFF"/>
                </a:solidFill>
                <a:latin typeface="Alibaba Sans Thai" panose="020B0503020203040204" charset="-122"/>
                <a:ea typeface="Alibaba Sans Thai" panose="020B0503020203040204" charset="-122"/>
              </a:rPr>
              <a:t> menikmati akses eksklusif pada airdrop yang diluncurkan di SafePal seperti program Penawaran Pemegang Dompet dan Kotak Hadiah</a:t>
            </a:r>
            <a:r>
              <a:rPr lang="it-IT" sz="1050" spc="2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4</a:t>
            </a:r>
            <a:r>
              <a:rPr lang="en-US" sz="1050">
                <a:solidFill>
                  <a:srgbClr val="FFFFFF"/>
                </a:solidFill>
                <a:latin typeface="Alibaba Sans Thai" panose="020B0503020203040204" charset="-122"/>
                <a:ea typeface="Alibaba Sans Thai" panose="020B0503020203040204" charset="-122"/>
              </a:rPr>
              <a:t>. klaim barang koleksi khusus dari SafePal dan mitranya</a:t>
            </a:r>
            <a:r>
              <a:rPr lang="it-IT" sz="1050" spc="20" baseline="3000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5</a:t>
            </a:r>
            <a:endParaRPr lang="en-US" sz="1050">
              <a:solidFill>
                <a:srgbClr val="FFFFFF"/>
              </a:solidFill>
              <a:latin typeface="Alibaba Sans Thai" panose="020B0503020203040204" charset="-122"/>
              <a:ea typeface="Alibaba Sans Thai" panose="020B0503020203040204" charset="-122"/>
            </a:endParaRPr>
          </a:p>
          <a:p>
            <a:pPr marL="481965"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en-US" sz="105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lang="en-US" sz="1050">
                <a:solidFill>
                  <a:srgbClr val="FFFFFF"/>
                </a:solidFill>
                <a:latin typeface="Alibaba Sans Thai" panose="020B0503020203040204" charset="-122"/>
                <a:ea typeface="Alibaba Sans Thai" panose="020B0503020203040204" charset="-122"/>
              </a:rPr>
              <a:t> bukan termasuk fitur produk SafePal eksklusif seperti judul VIP, avatar khusus, papan peringkat pada pembaruan mendatang</a:t>
            </a:r>
            <a:endParaRPr lang="en-US" sz="1050">
              <a:solidFill>
                <a:srgbClr val="FFFFFF"/>
              </a:solidFill>
              <a:latin typeface="Alibaba Sans Thai" panose="020B0503020203040204" charset="-122"/>
              <a:ea typeface="Alibaba Sans Thai" panose="020B0503020203040204" charset="-122"/>
            </a:endParaRPr>
          </a:p>
          <a:p>
            <a:pPr marL="481965" marR="0" lvl="0" indent="0" algn="l" rtl="0">
              <a:lnSpc>
                <a:spcPct val="89000"/>
              </a:lnSpc>
              <a:spcBef>
                <a:spcPts val="0"/>
              </a:spcBef>
              <a:spcAft>
                <a:spcPts val="0"/>
              </a:spcAft>
              <a:buNone/>
            </a:pPr>
            <a:endParaRPr sz="1050">
              <a:solidFill>
                <a:srgbClr val="FFFFFF"/>
              </a:solidFill>
              <a:latin typeface="Alibaba Sans Thai" panose="020B0503020203040204" charset="-122"/>
              <a:ea typeface="Alibaba Sans Thai" panose="020B0503020203040204" charset="-122"/>
            </a:endParaRPr>
          </a:p>
        </p:txBody>
      </p:sp>
      <p:sp>
        <p:nvSpPr>
          <p:cNvPr id="249" name="Google Shape;249;p23"/>
          <p:cNvSpPr/>
          <p:nvPr/>
        </p:nvSpPr>
        <p:spPr>
          <a:xfrm>
            <a:off x="752475" y="4410710"/>
            <a:ext cx="2108200" cy="67945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None/>
            </a:pPr>
            <a:endParaRPr sz="1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15240" marR="0" lvl="0" indent="635" algn="l" rtl="0">
              <a:lnSpc>
                <a:spcPct val="100000"/>
              </a:lnSpc>
              <a:spcBef>
                <a:spcPts val="0"/>
              </a:spcBef>
              <a:spcAft>
                <a:spcPts val="0"/>
              </a:spcAft>
              <a:buNone/>
            </a:pPr>
            <a:r>
              <a:rPr lang="en-US" sz="800" b="0" i="0" u="none" strike="noStrike" cap="none">
                <a:solidFill>
                  <a:srgbClr val="FFFFFF"/>
                </a:solidFill>
                <a:latin typeface="Alibaba Sans Thai" panose="020B0503020203040204" charset="-122"/>
                <a:ea typeface="Alibaba Sans Thai" panose="020B0503020203040204" charset="-122"/>
              </a:rPr>
              <a:t>1 Tersedia mulai Oktober 2021 </a:t>
            </a:r>
            <a:endParaRPr lang="en-US" sz="800" b="0" i="0" u="none" strike="noStrike" cap="none">
              <a:solidFill>
                <a:srgbClr val="FFFFFF"/>
              </a:solidFill>
              <a:latin typeface="Alibaba Sans Thai" panose="020B0503020203040204" charset="-122"/>
              <a:ea typeface="Alibaba Sans Thai" panose="020B0503020203040204" charset="-122"/>
            </a:endParaRPr>
          </a:p>
          <a:p>
            <a:pPr marL="15240" marR="0" lvl="0" indent="635" algn="l" rtl="0">
              <a:lnSpc>
                <a:spcPct val="100000"/>
              </a:lnSpc>
              <a:spcBef>
                <a:spcPts val="0"/>
              </a:spcBef>
              <a:spcAft>
                <a:spcPts val="0"/>
              </a:spcAft>
              <a:buNone/>
            </a:pPr>
            <a:r>
              <a:rPr lang="en-US" sz="800" b="0" i="0" u="none" strike="noStrike" cap="none">
                <a:solidFill>
                  <a:srgbClr val="FFFFFF"/>
                </a:solidFill>
                <a:latin typeface="Alibaba Sans Thai" panose="020B0503020203040204" charset="-122"/>
                <a:ea typeface="Alibaba Sans Thai" panose="020B0503020203040204" charset="-122"/>
              </a:rPr>
              <a:t>2 Tersedia mulai Juni 2022</a:t>
            </a:r>
            <a:endParaRPr lang="en-US" sz="800" b="0" i="0" u="none" strike="noStrike" cap="none">
              <a:solidFill>
                <a:srgbClr val="FFFFFF"/>
              </a:solidFill>
              <a:latin typeface="Alibaba Sans Thai" panose="020B0503020203040204" charset="-122"/>
              <a:ea typeface="Alibaba Sans Thai" panose="020B0503020203040204" charset="-122"/>
            </a:endParaRPr>
          </a:p>
          <a:p>
            <a:pPr marL="15240" marR="0" lvl="0" indent="635" algn="l" rtl="0">
              <a:lnSpc>
                <a:spcPct val="100000"/>
              </a:lnSpc>
              <a:spcBef>
                <a:spcPts val="0"/>
              </a:spcBef>
              <a:spcAft>
                <a:spcPts val="0"/>
              </a:spcAft>
              <a:buNone/>
            </a:pPr>
            <a:r>
              <a:rPr lang="en-US" sz="800" b="0" i="0" u="none" strike="noStrike" cap="none">
                <a:solidFill>
                  <a:srgbClr val="FFFFFF"/>
                </a:solidFill>
                <a:latin typeface="Alibaba Sans Thai" panose="020B0503020203040204" charset="-122"/>
                <a:ea typeface="Alibaba Sans Thai" panose="020B0503020203040204" charset="-122"/>
              </a:rPr>
              <a:t>3 Tersedia mulai Juli 2021</a:t>
            </a:r>
            <a:endParaRPr lang="en-US" sz="800" b="0" i="0" u="none" strike="noStrike" cap="none">
              <a:solidFill>
                <a:srgbClr val="FFFFFF"/>
              </a:solidFill>
              <a:latin typeface="Alibaba Sans Thai" panose="020B0503020203040204" charset="-122"/>
              <a:ea typeface="Alibaba Sans Thai" panose="020B0503020203040204" charset="-122"/>
            </a:endParaRPr>
          </a:p>
          <a:p>
            <a:pPr marL="15240" marR="0" lvl="0" indent="635" algn="l" rtl="0">
              <a:lnSpc>
                <a:spcPct val="100000"/>
              </a:lnSpc>
              <a:spcBef>
                <a:spcPts val="0"/>
              </a:spcBef>
              <a:spcAft>
                <a:spcPts val="0"/>
              </a:spcAft>
              <a:buNone/>
            </a:pPr>
            <a:r>
              <a:rPr lang="en-US" sz="800" b="0" i="0" u="none" strike="noStrike" cap="none">
                <a:solidFill>
                  <a:srgbClr val="FFFFFF"/>
                </a:solidFill>
                <a:latin typeface="Alibaba Sans Thai" panose="020B0503020203040204" charset="-122"/>
                <a:ea typeface="Alibaba Sans Thai" panose="020B0503020203040204" charset="-122"/>
              </a:rPr>
              <a:t>4 Tersedia mulai Maret 2021</a:t>
            </a:r>
            <a:endParaRPr lang="en-US" sz="800" b="0" i="0" u="none" strike="noStrike" cap="none">
              <a:solidFill>
                <a:srgbClr val="FFFFFF"/>
              </a:solidFill>
              <a:latin typeface="Alibaba Sans Thai" panose="020B0503020203040204" charset="-122"/>
              <a:ea typeface="Alibaba Sans Thai" panose="020B0503020203040204" charset="-122"/>
            </a:endParaRPr>
          </a:p>
          <a:p>
            <a:pPr marL="12700" marR="0" lvl="0" indent="0" algn="l" rtl="0">
              <a:lnSpc>
                <a:spcPct val="85000"/>
              </a:lnSpc>
              <a:spcBef>
                <a:spcPts val="145"/>
              </a:spcBef>
              <a:spcAft>
                <a:spcPts val="0"/>
              </a:spcAft>
              <a:buNone/>
            </a:pPr>
            <a:endParaRPr lang="en-US" sz="800" b="0" i="0" u="none" strike="noStrike" cap="none">
              <a:solidFill>
                <a:schemeClr val="bg1"/>
              </a:solidFill>
              <a:latin typeface="Alibaba Sans Thai" panose="020B0503020203040204" charset="-122"/>
              <a:ea typeface="Alibaba Sans Thai" panose="020B0503020203040204" charset="-122"/>
              <a:cs typeface="Arial" panose="020B0604020202020204"/>
              <a:sym typeface="Arial" panose="020B0604020202020204"/>
            </a:endParaRPr>
          </a:p>
        </p:txBody>
      </p:sp>
      <p:pic>
        <p:nvPicPr>
          <p:cNvPr id="250" name="Google Shape;250;p23"/>
          <p:cNvPicPr preferRelativeResize="0"/>
          <p:nvPr/>
        </p:nvPicPr>
        <p:blipFill rotWithShape="1">
          <a:blip r:embed="rId1"/>
          <a:srcRect/>
          <a:stretch>
            <a:fillRect/>
          </a:stretch>
        </p:blipFill>
        <p:spPr>
          <a:xfrm>
            <a:off x="318515" y="4652771"/>
            <a:ext cx="256031" cy="2560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24"/>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6" name="Google Shape;256;p24"/>
          <p:cNvSpPr/>
          <p:nvPr/>
        </p:nvSpPr>
        <p:spPr>
          <a:xfrm>
            <a:off x="405961" y="505693"/>
            <a:ext cx="8134984" cy="2475229"/>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lvl="0" indent="0" algn="l" rtl="0">
              <a:lnSpc>
                <a:spcPct val="137000"/>
              </a:lnSpc>
              <a:spcBef>
                <a:spcPts val="0"/>
              </a:spcBef>
              <a:spcAft>
                <a:spcPts val="0"/>
              </a:spcAft>
              <a:buClr>
                <a:schemeClr val="dk1"/>
              </a:buClr>
              <a:buFont typeface="Arial" panose="020B0604020202020204"/>
              <a:buNone/>
            </a:pPr>
            <a:r>
              <a:rPr lang="en-US" sz="2400">
                <a:solidFill>
                  <a:srgbClr val="79EFBD"/>
                </a:solidFill>
                <a:latin typeface="Alibaba Sans Thai" panose="020B0503020203040204" charset="-122"/>
                <a:ea typeface="Alibaba Sans Thai" panose="020B0503020203040204" charset="-122"/>
              </a:rPr>
              <a:t>Utilitas Utama SFP</a:t>
            </a:r>
            <a:endParaRPr lang="en-US" sz="2400">
              <a:solidFill>
                <a:srgbClr val="79EFBD"/>
              </a:solidFill>
              <a:latin typeface="Alibaba Sans Thai" panose="020B0503020203040204" charset="-122"/>
              <a:ea typeface="Alibaba Sans Thai" panose="020B0503020203040204" charset="-122"/>
            </a:endParaRPr>
          </a:p>
          <a:p>
            <a:pPr marL="313055" marR="0" lvl="0" indent="0" algn="l" rtl="0">
              <a:lnSpc>
                <a:spcPct val="93000"/>
              </a:lnSpc>
              <a:spcBef>
                <a:spcPts val="400"/>
              </a:spcBef>
              <a:spcAft>
                <a:spcPts val="0"/>
              </a:spcAft>
              <a:buNone/>
            </a:pPr>
            <a:endParaRPr lang="en-US" altLang="en-US">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endParaRPr>
          </a:p>
          <a:p>
            <a:pPr marL="313055" marR="0" lvl="0" indent="0" algn="l" rtl="0">
              <a:lnSpc>
                <a:spcPct val="93000"/>
              </a:lnSpc>
              <a:spcBef>
                <a:spcPts val="400"/>
              </a:spcBef>
              <a:spcAft>
                <a:spcPts val="0"/>
              </a:spcAft>
              <a:buNone/>
            </a:pPr>
            <a:r>
              <a:rPr lang="en-US" altLang="en-US">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  </a:t>
            </a:r>
            <a:r>
              <a:rPr lang="en-US" b="1" i="0" u="none" strike="noStrike" cap="none">
                <a:solidFill>
                  <a:srgbClr val="79EFBD"/>
                </a:solidFill>
                <a:latin typeface="Alibaba Sans Thai" panose="020B0503020203040204" charset="-122"/>
                <a:ea typeface="Alibaba Sans Thai" panose="020B0503020203040204" charset="-122"/>
                <a:cs typeface="Alibaba Sans Thai" panose="020B0503020203040204" charset="-122"/>
              </a:rPr>
              <a:t>Ekosistem</a:t>
            </a:r>
            <a:endParaRPr lang="en-US" b="1" i="0" u="none" strike="noStrike" cap="none">
              <a:solidFill>
                <a:srgbClr val="79EFBD"/>
              </a:solidFill>
              <a:latin typeface="Alibaba Sans Thai" panose="020B0503020203040204" charset="-122"/>
              <a:ea typeface="Alibaba Sans Thai" panose="020B0503020203040204" charset="-122"/>
              <a:cs typeface="Alibaba Sans Thai" panose="020B0503020203040204" charset="-122"/>
            </a:endParaRPr>
          </a:p>
          <a:p>
            <a:pPr marL="313055" marR="0" lvl="0" indent="0" algn="l" rtl="0">
              <a:lnSpc>
                <a:spcPct val="93000"/>
              </a:lnSpc>
              <a:spcBef>
                <a:spcPts val="400"/>
              </a:spcBef>
              <a:spcAft>
                <a:spcPts val="0"/>
              </a:spcAft>
              <a:buNone/>
            </a:pPr>
            <a:r>
              <a:rPr lang="en-US" sz="1200">
                <a:solidFill>
                  <a:srgbClr val="FFFFFF"/>
                </a:solidFill>
                <a:latin typeface="Alibaba Sans Thai" panose="020B0503020203040204" charset="-122"/>
                <a:ea typeface="Alibaba Sans Thai" panose="020B0503020203040204" charset="-122"/>
              </a:rPr>
              <a:t>SFP akan menjadi pendorong utama Platform Terbuka SafePal untuk menyediakan solusi sumber terbuka bagi industri dompet perangkat keras sehingga pengembang dapat:</a:t>
            </a:r>
            <a:endParaRPr lang="en-US" sz="1200">
              <a:solidFill>
                <a:srgbClr val="FFFFFF"/>
              </a:solidFill>
              <a:latin typeface="Alibaba Sans Thai" panose="020B0503020203040204" charset="-122"/>
              <a:ea typeface="Alibaba Sans Thai" panose="020B0503020203040204" charset="-122"/>
            </a:endParaRPr>
          </a:p>
          <a:p>
            <a:pPr marL="313055" marR="0" lvl="0" indent="0" algn="l" rtl="0">
              <a:lnSpc>
                <a:spcPct val="93000"/>
              </a:lnSpc>
              <a:spcBef>
                <a:spcPts val="400"/>
              </a:spcBef>
              <a:spcAft>
                <a:spcPts val="0"/>
              </a:spcAft>
              <a:buNone/>
            </a:pPr>
            <a:endParaRPr sz="1200">
              <a:solidFill>
                <a:srgbClr val="FFFFFF"/>
              </a:solidFill>
              <a:latin typeface="Alibaba Sans Thai" panose="020B0503020203040204" charset="-122"/>
              <a:ea typeface="Alibaba Sans Thai" panose="020B0503020203040204" charset="-122"/>
            </a:endParaRPr>
          </a:p>
          <a:p>
            <a:pPr marL="443865"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 </a:t>
            </a:r>
            <a:r>
              <a:rPr lang="en-US" sz="1200">
                <a:solidFill>
                  <a:srgbClr val="FFFFFF"/>
                </a:solidFill>
                <a:latin typeface="Alibaba Sans Thai" panose="020B0503020203040204" charset="-122"/>
                <a:ea typeface="Alibaba Sans Thai" panose="020B0503020203040204" charset="-122"/>
              </a:rPr>
              <a:t>mengintegrasikan protokol komunikasi kode QR ke dalam sistem mereka (Dapps, dompet, dll.) agar mudah untuk digunakan sebagai solusi dompet perangkat keras yang aman dan ramah pengguna</a:t>
            </a:r>
            <a:endParaRPr lang="en-US" sz="1200">
              <a:solidFill>
                <a:srgbClr val="FFFFFF"/>
              </a:solidFill>
              <a:latin typeface="Alibaba Sans Thai" panose="020B0503020203040204" charset="-122"/>
              <a:ea typeface="Alibaba Sans Thai" panose="020B0503020203040204" charset="-122"/>
            </a:endParaRPr>
          </a:p>
          <a:p>
            <a:pPr marL="443865"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a:t>
            </a:r>
            <a:r>
              <a:rPr lang="en-US" sz="1200">
                <a:solidFill>
                  <a:srgbClr val="FFFFFF"/>
                </a:solidFill>
                <a:latin typeface="Alibaba Sans Thai" panose="020B0503020203040204" charset="-122"/>
                <a:ea typeface="Alibaba Sans Thai" panose="020B0503020203040204" charset="-122"/>
              </a:rPr>
              <a:t> membangun aplikasi khusus berdasarkan arsitektur perangkat keras SafePal dan memanfaatkan kasus dari solusi pengguna yang beragam seperti F2U</a:t>
            </a:r>
            <a:endParaRPr lang="en-US" sz="1200">
              <a:solidFill>
                <a:srgbClr val="FFFFFF"/>
              </a:solidFill>
              <a:latin typeface="Alibaba Sans Thai" panose="020B0503020203040204" charset="-122"/>
              <a:ea typeface="Alibaba Sans Thai" panose="020B0503020203040204" charset="-122"/>
            </a:endParaRPr>
          </a:p>
          <a:p>
            <a:pPr marL="443865" marR="0" lvl="0" indent="0" algn="l" rtl="0">
              <a:lnSpc>
                <a:spcPct val="149000"/>
              </a:lnSpc>
              <a:spcBef>
                <a:spcPts val="0"/>
              </a:spcBef>
              <a:spcAft>
                <a:spcPts val="0"/>
              </a:spcAft>
              <a:buNone/>
            </a:pPr>
            <a:endParaRPr sz="1200">
              <a:solidFill>
                <a:srgbClr val="FFFFFF"/>
              </a:solidFill>
              <a:latin typeface="Alibaba Sans Thai" panose="020B0503020203040204" charset="-122"/>
              <a:ea typeface="Alibaba Sans Thai" panose="020B0503020203040204" charset="-122"/>
            </a:endParaRPr>
          </a:p>
        </p:txBody>
      </p:sp>
      <p:pic>
        <p:nvPicPr>
          <p:cNvPr id="257" name="Google Shape;257;p24"/>
          <p:cNvPicPr preferRelativeResize="0"/>
          <p:nvPr/>
        </p:nvPicPr>
        <p:blipFill rotWithShape="1">
          <a:blip r:embed="rId1"/>
          <a:srcRect/>
          <a:stretch>
            <a:fillRect/>
          </a:stretch>
        </p:blipFill>
        <p:spPr>
          <a:xfrm>
            <a:off x="318515" y="4652771"/>
            <a:ext cx="256031" cy="25603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61" name="Shape 261"/>
        <p:cNvGrpSpPr/>
        <p:nvPr/>
      </p:nvGrpSpPr>
      <p:grpSpPr>
        <a:xfrm>
          <a:off x="0" y="0"/>
          <a:ext cx="0" cy="0"/>
          <a:chOff x="0" y="0"/>
          <a:chExt cx="0" cy="0"/>
        </a:xfrm>
      </p:grpSpPr>
      <p:sp>
        <p:nvSpPr>
          <p:cNvPr id="262" name="Google Shape;262;p25"/>
          <p:cNvSpPr/>
          <p:nvPr/>
        </p:nvSpPr>
        <p:spPr>
          <a:xfrm>
            <a:off x="0" y="0"/>
            <a:ext cx="9144000" cy="5143500"/>
          </a:xfrm>
          <a:prstGeom prst="rect">
            <a:avLst/>
          </a:prstGeom>
          <a:solidFill>
            <a:srgbClr val="79EFBD"/>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25"/>
          <p:cNvSpPr/>
          <p:nvPr/>
        </p:nvSpPr>
        <p:spPr>
          <a:xfrm>
            <a:off x="331470" y="1653540"/>
            <a:ext cx="8486775" cy="1061720"/>
          </a:xfrm>
          <a:prstGeom prst="rect">
            <a:avLst/>
          </a:prstGeom>
          <a:noFill/>
          <a:ln>
            <a:noFill/>
          </a:ln>
        </p:spPr>
        <p:txBody>
          <a:bodyPr spcFirstLastPara="1" wrap="square" lIns="0" tIns="0" rIns="0" bIns="0" anchor="t" anchorCtr="0">
            <a:noAutofit/>
          </a:bodyPr>
          <a:lstStyle/>
          <a:p>
            <a:pPr marL="0" marR="0" lvl="0" indent="0" algn="l" rtl="0">
              <a:lnSpc>
                <a:spcPct val="99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152525" marR="0" lvl="0" indent="-1139825" algn="ctr" rtl="0">
              <a:lnSpc>
                <a:spcPct val="106000"/>
              </a:lnSpc>
              <a:spcBef>
                <a:spcPts val="0"/>
              </a:spcBef>
              <a:spcAft>
                <a:spcPts val="0"/>
              </a:spcAft>
              <a:buNone/>
            </a:pPr>
            <a:r>
              <a:rPr lang="en-US" sz="2800">
                <a:solidFill>
                  <a:srgbClr val="0D0B33"/>
                </a:solidFill>
                <a:latin typeface="Alibaba Sans Thai" panose="020B0503020203040204" charset="-122"/>
                <a:ea typeface="Alibaba Sans Thai" panose="020B0503020203040204" charset="-122"/>
              </a:rPr>
              <a:t>SFP akan menjadi elemen inti yang terjalindalam </a:t>
            </a:r>
            <a:endParaRPr lang="en-US" sz="2800">
              <a:solidFill>
                <a:srgbClr val="0D0B33"/>
              </a:solidFill>
              <a:latin typeface="Alibaba Sans Thai" panose="020B0503020203040204" charset="-122"/>
              <a:ea typeface="Alibaba Sans Thai" panose="020B0503020203040204" charset="-122"/>
            </a:endParaRPr>
          </a:p>
          <a:p>
            <a:pPr marL="1152525" marR="0" lvl="0" indent="-1139825" algn="ctr" rtl="0">
              <a:lnSpc>
                <a:spcPct val="106000"/>
              </a:lnSpc>
              <a:spcBef>
                <a:spcPts val="0"/>
              </a:spcBef>
              <a:spcAft>
                <a:spcPts val="0"/>
              </a:spcAft>
              <a:buNone/>
            </a:pPr>
            <a:r>
              <a:rPr lang="en-US" sz="2800">
                <a:solidFill>
                  <a:srgbClr val="0D0B33"/>
                </a:solidFill>
                <a:latin typeface="Alibaba Sans Thai" panose="020B0503020203040204" charset="-122"/>
                <a:ea typeface="Alibaba Sans Thai" panose="020B0503020203040204" charset="-122"/>
              </a:rPr>
              <a:t>setiap pengalaman SafePal</a:t>
            </a:r>
            <a:endParaRPr lang="en-US" sz="2800">
              <a:solidFill>
                <a:srgbClr val="0D0B33"/>
              </a:solidFill>
              <a:latin typeface="Alibaba Sans Thai" panose="020B0503020203040204" charset="-122"/>
              <a:ea typeface="Alibaba Sans Thai" panose="020B0503020203040204" charset="-122"/>
            </a:endParaRPr>
          </a:p>
        </p:txBody>
      </p:sp>
      <p:pic>
        <p:nvPicPr>
          <p:cNvPr id="264" name="Google Shape;264;p25"/>
          <p:cNvPicPr preferRelativeResize="0"/>
          <p:nvPr/>
        </p:nvPicPr>
        <p:blipFill rotWithShape="1">
          <a:blip r:embed="rId1"/>
          <a:srcRect/>
          <a:stretch>
            <a:fillRect/>
          </a:stretch>
        </p:blipFill>
        <p:spPr>
          <a:xfrm>
            <a:off x="4375403" y="4270248"/>
            <a:ext cx="393191" cy="3931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68" name="Shape 268"/>
        <p:cNvGrpSpPr/>
        <p:nvPr/>
      </p:nvGrpSpPr>
      <p:grpSpPr>
        <a:xfrm>
          <a:off x="0" y="0"/>
          <a:ext cx="0" cy="0"/>
          <a:chOff x="0" y="0"/>
          <a:chExt cx="0" cy="0"/>
        </a:xfrm>
      </p:grpSpPr>
      <p:sp>
        <p:nvSpPr>
          <p:cNvPr id="269" name="Google Shape;269;p26"/>
          <p:cNvSpPr/>
          <p:nvPr/>
        </p:nvSpPr>
        <p:spPr>
          <a:xfrm>
            <a:off x="0" y="51435"/>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70" name="Google Shape;270;p26"/>
          <p:cNvPicPr preferRelativeResize="0"/>
          <p:nvPr/>
        </p:nvPicPr>
        <p:blipFill rotWithShape="1">
          <a:blip r:embed="rId1"/>
          <a:srcRect/>
          <a:stretch>
            <a:fillRect/>
          </a:stretch>
        </p:blipFill>
        <p:spPr>
          <a:xfrm>
            <a:off x="4589082" y="887850"/>
            <a:ext cx="3888021" cy="2965809"/>
          </a:xfrm>
          <a:prstGeom prst="rect">
            <a:avLst/>
          </a:prstGeom>
          <a:noFill/>
          <a:ln>
            <a:noFill/>
          </a:ln>
        </p:spPr>
      </p:pic>
      <p:pic>
        <p:nvPicPr>
          <p:cNvPr id="271" name="Google Shape;271;p26"/>
          <p:cNvPicPr preferRelativeResize="0"/>
          <p:nvPr/>
        </p:nvPicPr>
        <p:blipFill rotWithShape="1">
          <a:blip r:embed="rId2"/>
          <a:srcRect/>
          <a:stretch>
            <a:fillRect/>
          </a:stretch>
        </p:blipFill>
        <p:spPr>
          <a:xfrm>
            <a:off x="661416" y="3034283"/>
            <a:ext cx="2732531" cy="606552"/>
          </a:xfrm>
          <a:prstGeom prst="rect">
            <a:avLst/>
          </a:prstGeom>
          <a:noFill/>
          <a:ln>
            <a:noFill/>
          </a:ln>
        </p:spPr>
      </p:pic>
      <p:sp>
        <p:nvSpPr>
          <p:cNvPr id="272" name="Google Shape;272;p26"/>
          <p:cNvSpPr/>
          <p:nvPr/>
        </p:nvSpPr>
        <p:spPr>
          <a:xfrm>
            <a:off x="702945" y="3822065"/>
            <a:ext cx="4020185" cy="282575"/>
          </a:xfrm>
          <a:prstGeom prst="rect">
            <a:avLst/>
          </a:prstGeom>
          <a:noFill/>
          <a:ln>
            <a:noFill/>
          </a:ln>
        </p:spPr>
        <p:txBody>
          <a:bodyPr spcFirstLastPara="1" wrap="square" lIns="0" tIns="0" rIns="0" bIns="0" anchor="t" anchorCtr="0">
            <a:noAutofit/>
          </a:bodyPr>
          <a:lstStyle/>
          <a:p>
            <a:pPr marL="0" marR="0" lvl="0" indent="0" algn="l" rtl="0">
              <a:lnSpc>
                <a:spcPct val="91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84000"/>
              </a:lnSpc>
              <a:spcBef>
                <a:spcPts val="0"/>
              </a:spcBef>
              <a:spcAft>
                <a:spcPts val="0"/>
              </a:spcAft>
              <a:buNone/>
            </a:pPr>
            <a:r>
              <a:rPr lang="en-US" sz="2000" b="1"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Miliki Petualangan Kripto Anda</a:t>
            </a:r>
            <a:endParaRPr lang="en-US" sz="2000" b="1"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6" name="Shape 26"/>
        <p:cNvGrpSpPr/>
        <p:nvPr/>
      </p:nvGrpSpPr>
      <p:grpSpPr>
        <a:xfrm>
          <a:off x="0" y="0"/>
          <a:ext cx="0" cy="0"/>
          <a:chOff x="0" y="0"/>
          <a:chExt cx="0" cy="0"/>
        </a:xfrm>
      </p:grpSpPr>
      <p:sp>
        <p:nvSpPr>
          <p:cNvPr id="27" name="Google Shape;27;p3"/>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 name="Google Shape;28;p3"/>
          <p:cNvSpPr/>
          <p:nvPr/>
        </p:nvSpPr>
        <p:spPr>
          <a:xfrm>
            <a:off x="574040" y="1173480"/>
            <a:ext cx="8020685" cy="2484120"/>
          </a:xfrm>
          <a:prstGeom prst="rect">
            <a:avLst/>
          </a:prstGeom>
          <a:noFill/>
          <a:ln>
            <a:noFill/>
          </a:ln>
        </p:spPr>
        <p:txBody>
          <a:bodyPr spcFirstLastPara="1" wrap="square" lIns="0" tIns="0" rIns="0" bIns="0" anchor="t" anchorCtr="0">
            <a:noAutofit/>
          </a:bodyPr>
          <a:lstStyle/>
          <a:p>
            <a:pPr marL="23495" marR="0" lvl="0" indent="-11430" algn="l" rtl="0" eaLnBrk="1" fontAlgn="auto" latinLnBrk="0" hangingPunct="1">
              <a:lnSpc>
                <a:spcPct val="120000"/>
              </a:lnSpc>
              <a:spcAft>
                <a:spcPts val="0"/>
              </a:spcAft>
              <a:buClr>
                <a:schemeClr val="dk1"/>
              </a:buClr>
              <a:buSzPts val="1100"/>
              <a:buFont typeface="Arial" panose="020B0604020202020204"/>
              <a:buNone/>
            </a:pPr>
            <a:r>
              <a:rPr lang="en-US" sz="1200">
                <a:solidFill>
                  <a:schemeClr val="lt1"/>
                </a:solidFill>
                <a:latin typeface="Alibaba Sans Thai" panose="020B0503020203040204" charset="-122"/>
                <a:ea typeface="Alibaba Sans Thai" panose="020B0503020203040204" charset="-122"/>
              </a:rPr>
              <a:t>Whitepaper ini bukan merupakan penawaran atau undangan, atau penjualan atau pembelian saham lainnya,</a:t>
            </a:r>
            <a:endParaRPr lang="en-US" sz="1200">
              <a:solidFill>
                <a:schemeClr val="lt1"/>
              </a:solidFill>
              <a:latin typeface="Alibaba Sans Thai" panose="020B0503020203040204" charset="-122"/>
              <a:ea typeface="Alibaba Sans Thai" panose="020B0503020203040204" charset="-122"/>
            </a:endParaRPr>
          </a:p>
          <a:p>
            <a:pPr marL="23495" marR="0" lvl="0" indent="-11430" algn="l" rtl="0" eaLnBrk="1" fontAlgn="auto" latinLnBrk="0" hangingPunct="1">
              <a:lnSpc>
                <a:spcPct val="120000"/>
              </a:lnSpc>
              <a:spcAft>
                <a:spcPts val="0"/>
              </a:spcAft>
              <a:buClr>
                <a:schemeClr val="dk1"/>
              </a:buClr>
              <a:buSzPts val="1100"/>
              <a:buFont typeface="Arial" panose="020B0604020202020204"/>
              <a:buNone/>
            </a:pPr>
            <a:r>
              <a:rPr sz="1200">
                <a:solidFill>
                  <a:schemeClr val="lt1"/>
                </a:solidFill>
                <a:latin typeface="Alibaba Sans Thai" panose="020B0503020203040204" charset="-122"/>
                <a:ea typeface="Alibaba Sans Thai" panose="020B0503020203040204" charset="-122"/>
              </a:rPr>
              <a:t>sekuritas, atau aset apa pun. Kepemilikan SFP tidak akan memberikan hak apa pun dalam bentuk apa pun kepada pengguna, termasuk namun tidak terbatas pada hak kepemilikan, kepentingan, keuntungan, penebusan, properti atau kekayaan intelektual, pengambilan keputusan, atau hak serupa lainnya, seperti hak apa pun. yang bersifat finansial atau hukum, di</a:t>
            </a:r>
            <a:endParaRPr sz="1200">
              <a:solidFill>
                <a:schemeClr val="lt1"/>
              </a:solidFill>
              <a:latin typeface="Alibaba Sans Thai" panose="020B0503020203040204" charset="-122"/>
              <a:ea typeface="Alibaba Sans Thai" panose="020B0503020203040204" charset="-122"/>
            </a:endParaRPr>
          </a:p>
          <a:p>
            <a:pPr marL="23495" marR="0" lvl="0" indent="-11430" algn="l" rtl="0" eaLnBrk="1" fontAlgn="auto" latinLnBrk="0" hangingPunct="1">
              <a:lnSpc>
                <a:spcPct val="120000"/>
              </a:lnSpc>
              <a:spcAft>
                <a:spcPts val="0"/>
              </a:spcAft>
              <a:buClr>
                <a:schemeClr val="dk1"/>
              </a:buClr>
              <a:buSzPts val="1100"/>
              <a:buFont typeface="Arial" panose="020B0604020202020204"/>
              <a:buNone/>
            </a:pPr>
            <a:r>
              <a:rPr sz="1200">
                <a:solidFill>
                  <a:schemeClr val="lt1"/>
                </a:solidFill>
                <a:latin typeface="Alibaba Sans Thai" panose="020B0503020203040204" charset="-122"/>
                <a:ea typeface="Alibaba Sans Thai" panose="020B0503020203040204" charset="-122"/>
              </a:rPr>
              <a:t>SafePal korporasi atau afiliasinya. SFP dapat digunakan untuk tata kelola protokol dan ekosistem yang tidak ada hubungannya dengan perusahaan atau afiliasinya.</a:t>
            </a:r>
            <a:endParaRPr sz="1200">
              <a:solidFill>
                <a:schemeClr val="lt1"/>
              </a:solidFill>
              <a:latin typeface="Alibaba Sans Thai" panose="020B0503020203040204" charset="-122"/>
              <a:ea typeface="Alibaba Sans Thai" panose="020B0503020203040204" charset="-122"/>
            </a:endParaRPr>
          </a:p>
          <a:p>
            <a:pPr marL="23495" marR="0" lvl="0" indent="-11430" algn="l" rtl="0" eaLnBrk="1" fontAlgn="auto" latinLnBrk="0" hangingPunct="1">
              <a:lnSpc>
                <a:spcPct val="120000"/>
              </a:lnSpc>
              <a:spcAft>
                <a:spcPts val="0"/>
              </a:spcAft>
              <a:buClr>
                <a:schemeClr val="dk1"/>
              </a:buClr>
              <a:buSzPts val="1100"/>
              <a:buFont typeface="Arial" panose="020B0604020202020204"/>
              <a:buNone/>
            </a:pPr>
            <a:endParaRPr sz="1200">
              <a:solidFill>
                <a:schemeClr val="lt1"/>
              </a:solidFill>
              <a:latin typeface="Alibaba Sans Thai" panose="020B0503020203040204" charset="-122"/>
              <a:ea typeface="Alibaba Sans Thai" panose="020B0503020203040204" charset="-122"/>
            </a:endParaRPr>
          </a:p>
          <a:p>
            <a:pPr marL="23495" marR="0" lvl="0" indent="-11430" algn="l" rtl="0" eaLnBrk="1" fontAlgn="auto" latinLnBrk="0" hangingPunct="1">
              <a:lnSpc>
                <a:spcPct val="120000"/>
              </a:lnSpc>
              <a:spcAft>
                <a:spcPts val="0"/>
              </a:spcAft>
              <a:buClr>
                <a:schemeClr val="dk1"/>
              </a:buClr>
              <a:buSzPts val="1100"/>
              <a:buFont typeface="Arial" panose="020B0604020202020204"/>
              <a:buNone/>
            </a:pPr>
            <a:r>
              <a:rPr sz="1200">
                <a:solidFill>
                  <a:schemeClr val="lt1"/>
                </a:solidFill>
                <a:latin typeface="Alibaba Sans Thai" panose="020B0503020203040204" charset="-122"/>
                <a:ea typeface="Alibaba Sans Thai" panose="020B0503020203040204" charset="-122"/>
              </a:rPr>
              <a:t>Pengguna dari negara atau wilayah berikut tidak akan dapat berpartisipasi dalam penjualan token SFP:</a:t>
            </a:r>
            <a:endParaRPr sz="1200">
              <a:solidFill>
                <a:schemeClr val="lt1"/>
              </a:solidFill>
              <a:latin typeface="Alibaba Sans Thai" panose="020B0503020203040204" charset="-122"/>
              <a:ea typeface="Alibaba Sans Thai" panose="020B0503020203040204" charset="-122"/>
            </a:endParaRPr>
          </a:p>
          <a:p>
            <a:pPr marL="23495" marR="0" lvl="0" indent="-11430" algn="l" rtl="0" eaLnBrk="1" fontAlgn="auto" latinLnBrk="0" hangingPunct="1">
              <a:lnSpc>
                <a:spcPct val="120000"/>
              </a:lnSpc>
              <a:spcAft>
                <a:spcPts val="0"/>
              </a:spcAft>
              <a:buClr>
                <a:schemeClr val="dk1"/>
              </a:buClr>
              <a:buSzPts val="1100"/>
              <a:buFont typeface="Arial" panose="020B0604020202020204"/>
              <a:buNone/>
            </a:pPr>
            <a:r>
              <a:rPr sz="1200">
                <a:solidFill>
                  <a:schemeClr val="lt1"/>
                </a:solidFill>
                <a:latin typeface="Alibaba Sans Thai" panose="020B0503020203040204" charset="-122"/>
                <a:ea typeface="Alibaba Sans Thai" panose="020B0503020203040204" charset="-122"/>
              </a:rPr>
              <a:t>Australia, Belarus, Tiongkok, Republik Demokratik Kongo, Kuba, Irak, Iran, Korea Utara, Sudan, Suriah, Amerika Serikat dan wilayahnya (Samoa Amerika, Guam, Kepulauan Mariana Utara, Puerto Riko, dan Kepulauan Virgin AS ), Zimbabwe.</a:t>
            </a:r>
            <a:endParaRPr sz="1200">
              <a:solidFill>
                <a:schemeClr val="lt1"/>
              </a:solidFill>
              <a:latin typeface="Alibaba Sans Thai" panose="020B0503020203040204" charset="-122"/>
              <a:ea typeface="Alibaba Sans Thai" panose="020B0503020203040204" charset="-122"/>
            </a:endParaRPr>
          </a:p>
          <a:p>
            <a:pPr marL="23495" marR="0" lvl="0" indent="-11430" algn="l" rtl="0" eaLnBrk="1" fontAlgn="auto" latinLnBrk="0" hangingPunct="1">
              <a:lnSpc>
                <a:spcPct val="120000"/>
              </a:lnSpc>
              <a:spcAft>
                <a:spcPts val="0"/>
              </a:spcAft>
              <a:buNone/>
            </a:pPr>
            <a:endParaRPr sz="1200">
              <a:solidFill>
                <a:schemeClr val="dk1"/>
              </a:solidFill>
              <a:latin typeface="Alibaba Sans Thai" panose="020B0503020203040204" charset="-122"/>
              <a:ea typeface="Alibaba Sans Thai" panose="020B0503020203040204" charset="-122"/>
            </a:endParaRPr>
          </a:p>
        </p:txBody>
      </p:sp>
      <p:sp>
        <p:nvSpPr>
          <p:cNvPr id="29" name="Google Shape;29;p3"/>
          <p:cNvSpPr/>
          <p:nvPr/>
        </p:nvSpPr>
        <p:spPr>
          <a:xfrm>
            <a:off x="420966" y="509625"/>
            <a:ext cx="4627200" cy="443100"/>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Penafian</a:t>
            </a:r>
            <a:endParaRPr lang="en-US" sz="2400">
              <a:solidFill>
                <a:srgbClr val="79EFBD"/>
              </a:solidFill>
              <a:latin typeface="Alibaba Sans Thai" panose="020B0503020203040204" charset="-122"/>
              <a:ea typeface="Alibaba Sans Thai" panose="020B0503020203040204" charset="-122"/>
            </a:endParaRPr>
          </a:p>
        </p:txBody>
      </p:sp>
      <p:pic>
        <p:nvPicPr>
          <p:cNvPr id="30" name="Google Shape;30;p3"/>
          <p:cNvPicPr preferRelativeResize="0"/>
          <p:nvPr/>
        </p:nvPicPr>
        <p:blipFill rotWithShape="1">
          <a:blip r:embed="rId1"/>
          <a:srcRect/>
          <a:stretch>
            <a:fillRect/>
          </a:stretch>
        </p:blipFill>
        <p:spPr>
          <a:xfrm>
            <a:off x="318515" y="4652771"/>
            <a:ext cx="256031" cy="2560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4" name="Shape 34"/>
        <p:cNvGrpSpPr/>
        <p:nvPr/>
      </p:nvGrpSpPr>
      <p:grpSpPr>
        <a:xfrm>
          <a:off x="0" y="0"/>
          <a:ext cx="0" cy="0"/>
          <a:chOff x="0" y="0"/>
          <a:chExt cx="0" cy="0"/>
        </a:xfrm>
      </p:grpSpPr>
      <p:sp>
        <p:nvSpPr>
          <p:cNvPr id="35" name="Google Shape;35;p4"/>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6" name="Google Shape;36;p4"/>
          <p:cNvSpPr/>
          <p:nvPr/>
        </p:nvSpPr>
        <p:spPr>
          <a:xfrm>
            <a:off x="250825" y="509905"/>
            <a:ext cx="8698865" cy="4507865"/>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rPr>
              <a:t>Resiko</a:t>
            </a:r>
            <a:endParaRPr lang="en-US" sz="2400" b="0" i="0" u="none" strike="noStrike" cap="none">
              <a:solidFill>
                <a:srgbClr val="79EFBD"/>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110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Anda mengetahui dan menyetujui bahwa ada banyak risiko yang terkait dengan pembelian SFP, kepemilikan SFP, dan</a:t>
            </a:r>
            <a:endParaRPr lang="en-US" sz="1200">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110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menggunakan SFP untuk berpartisipasi dalam Platform SafePal. Dalam skenario terburuk, hal ini dapat menyebabkan hilangnya seluruh atau sebagiandari SFP yang telah dibeli. JIKA ANDA MEMUTUSKAN UNTUK MEMBELI SFP, ANDA SECARA TEGAS MENGAKUI, MENERIMA DAN MENANGGUNG RISIKO BERIKUT:</a:t>
            </a:r>
            <a:endParaRPr lang="en-US" sz="1200">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110000"/>
              </a:lnSpc>
              <a:spcAft>
                <a:spcPts val="0"/>
              </a:spcAft>
              <a:buClr>
                <a:schemeClr val="dk1"/>
              </a:buClr>
              <a:buSzPts val="1100"/>
              <a:buFont typeface="Arial" panose="020B0604020202020204"/>
              <a:buNone/>
            </a:pPr>
            <a:endParaRPr lang="en-US" sz="1200">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95000"/>
              </a:lnSpc>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1. Peraturan dan Tindakan Penegakan yang Tidak Pasti</a:t>
            </a:r>
            <a:endParaRPr lang="en-US" sz="1200" b="1">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95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Status peraturan SFP dan teknologi buku besar terdistribusi tidak jelas atau belum ditetapkan di banyak yurisdiksi. Regulasi mata uang virtual telah menjadi target utama regulasi di semua negara besar di dunia. Dia</a:t>
            </a:r>
            <a:endParaRPr lang="en-US" sz="1200">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95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tidak mungkin untuk memprediksi bagaimana, kapan atau apakah badan pembuat peraturan akan menerapkan atau membuat peraturan yang ada peraturan baru sehubungan dengan teknologi tersebut dan aplikasinya, termasuk SFP dan/atau Platform SafePal. Tindakan regulasi dapat berdampak negatif terhadap SFP dan/atau Platform SafePal dalam berbagai cara. Dasar,</a:t>
            </a:r>
            <a:endParaRPr lang="en-US" sz="1200">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95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Distributor (atau afiliasinya masing-masing) dapat menghentikan operasinya di suatu yurisdiksi jika tindakan peraturan, atau perubahan undang-undang atau peraturan, menjadikannya ilegal untuk beroperasi di yurisdiksi tersebut, atau secara komersial</a:t>
            </a:r>
            <a:endParaRPr lang="en-US" sz="1200">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95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tidak diinginkan untuk mendapatkan persetujuan peraturan yang diperlukan untuk beroperasi di yurisdiksi tersebut. Setelah berkonsultasi dengan berbagai penasihat hukum dan analisis berkelanjutan terhadap perkembangan dan struktur hukum virtual</a:t>
            </a:r>
            <a:endParaRPr lang="en-US" sz="1200">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95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mata uang, pendekatan hati-hati akan diterapkan terhadap penjualan SFP. Oleh karena itu, untuk penjualan token, strategi penjualan dapat terus disesuaikan untuk menghindari risiko hukum yang relevan sebanyak mungkin.</a:t>
            </a:r>
            <a:endParaRPr lang="en-US" sz="1200">
              <a:solidFill>
                <a:srgbClr val="FFFFFF"/>
              </a:solidFill>
              <a:latin typeface="Alibaba Sans Thai" panose="020B0503020203040204" charset="-122"/>
              <a:ea typeface="Alibaba Sans Thai" panose="020B0503020203040204" charset="-122"/>
            </a:endParaRPr>
          </a:p>
        </p:txBody>
      </p:sp>
      <p:pic>
        <p:nvPicPr>
          <p:cNvPr id="37" name="Google Shape;37;p4"/>
          <p:cNvPicPr preferRelativeResize="0"/>
          <p:nvPr/>
        </p:nvPicPr>
        <p:blipFill rotWithShape="1">
          <a:blip r:embed="rId1"/>
          <a:srcRect/>
          <a:stretch>
            <a:fillRect/>
          </a:stretch>
        </p:blipFill>
        <p:spPr>
          <a:xfrm>
            <a:off x="318515" y="4652771"/>
            <a:ext cx="256031" cy="2560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1" name="Shape 41"/>
        <p:cNvGrpSpPr/>
        <p:nvPr/>
      </p:nvGrpSpPr>
      <p:grpSpPr>
        <a:xfrm>
          <a:off x="0" y="0"/>
          <a:ext cx="0" cy="0"/>
          <a:chOff x="0" y="0"/>
          <a:chExt cx="0" cy="0"/>
        </a:xfrm>
      </p:grpSpPr>
      <p:sp>
        <p:nvSpPr>
          <p:cNvPr id="42" name="Google Shape;42;p5"/>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 name="Google Shape;43;p5"/>
          <p:cNvSpPr/>
          <p:nvPr/>
        </p:nvSpPr>
        <p:spPr>
          <a:xfrm>
            <a:off x="420942" y="509617"/>
            <a:ext cx="8093709" cy="3540759"/>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rPr>
              <a:t>Resiko</a:t>
            </a:r>
            <a:endParaRPr lang="en-US" sz="2400" b="0" i="0" u="none" strike="noStrike" cap="none">
              <a:solidFill>
                <a:srgbClr val="79EFBD"/>
              </a:solidFill>
              <a:latin typeface="Alibaba Sans Thai" panose="020B0503020203040204" charset="-122"/>
              <a:ea typeface="Alibaba Sans Thai" panose="020B0503020203040204" charset="-122"/>
            </a:endParaRPr>
          </a:p>
          <a:p>
            <a:pPr marL="40005" marR="0" lvl="0" indent="635" algn="l" rtl="0" eaLnBrk="1" fontAlgn="auto" latinLnBrk="0" hangingPunct="1">
              <a:lnSpc>
                <a:spcPct val="110000"/>
              </a:lnSpc>
              <a:spcBef>
                <a:spcPts val="365"/>
              </a:spcBef>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2. Keterbukaan informasi yang tidak memadai</a:t>
            </a:r>
            <a:endParaRPr lang="en-US" sz="1200" b="1">
              <a:solidFill>
                <a:srgbClr val="FFFFFF"/>
              </a:solidFill>
              <a:latin typeface="Alibaba Sans Thai" panose="020B0503020203040204" charset="-122"/>
              <a:ea typeface="Alibaba Sans Thai" panose="020B0503020203040204" charset="-122"/>
            </a:endParaRPr>
          </a:p>
          <a:p>
            <a:pPr marL="40005" marR="0" lvl="0" indent="635" algn="l" rtl="0" eaLnBrk="1" fontAlgn="auto" latinLnBrk="0" hangingPunct="1">
              <a:lnSpc>
                <a:spcPct val="110000"/>
              </a:lnSpc>
              <a:spcBef>
                <a:spcPts val="365"/>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Pada tanggal perjanjian ini, Platform SafePal masih dalam pengembangan dan konsep desain, kode, serta detail dan parameter teknis lainnya mungkin terus dan sering diperbarui dan diubah. Meskipun kertas putih ini berisi informasi terkini terkait Platform SafePal, namun belum sepenuhnya lengkap dan masih dapat disesuaikan dan diperbarui oleh tim SafePal dari waktu ke waktu. Tim SafePal tidak memiliki kemampuan dan kewajiban untuk memberi informasi kepada pemegang SFP setiap detailnya (termasuk kemajuan pengembangan dan perkiraan tonggak sejarah) mengenai proyek pengembangan Platform SafePal, oleh karena itu pengungkapan informasi yang tidak mencukupi tidak dapat dihindari dan masuk akal.</a:t>
            </a:r>
            <a:endParaRPr lang="en-US" sz="1200">
              <a:solidFill>
                <a:srgbClr val="FFFFFF"/>
              </a:solidFill>
              <a:latin typeface="Alibaba Sans Thai" panose="020B0503020203040204" charset="-122"/>
              <a:ea typeface="Alibaba Sans Thai" panose="020B0503020203040204" charset="-122"/>
            </a:endParaRPr>
          </a:p>
          <a:p>
            <a:pPr marL="40005" marR="0" lvl="0" indent="635" algn="l" rtl="0" eaLnBrk="1" fontAlgn="auto" latinLnBrk="0" hangingPunct="1">
              <a:lnSpc>
                <a:spcPct val="110000"/>
              </a:lnSpc>
              <a:spcBef>
                <a:spcPts val="365"/>
              </a:spcBef>
              <a:spcAft>
                <a:spcPts val="0"/>
              </a:spcAft>
              <a:buClr>
                <a:schemeClr val="dk1"/>
              </a:buClr>
              <a:buSzPts val="1100"/>
              <a:buFont typeface="Arial" panose="020B0604020202020204"/>
              <a:buNone/>
            </a:pPr>
            <a:endParaRPr lang="en-US" sz="1200">
              <a:solidFill>
                <a:srgbClr val="FFFFFF"/>
              </a:solidFill>
              <a:latin typeface="Alibaba Sans Thai" panose="020B0503020203040204" charset="-122"/>
              <a:ea typeface="Alibaba Sans Thai" panose="020B0503020203040204" charset="-122"/>
            </a:endParaRPr>
          </a:p>
          <a:p>
            <a:pPr marL="29210" marR="0" lvl="0" indent="11430" algn="l" rtl="0" eaLnBrk="1" fontAlgn="auto" latinLnBrk="0" hangingPunct="1">
              <a:lnSpc>
                <a:spcPct val="110000"/>
              </a:lnSpc>
              <a:spcBef>
                <a:spcPts val="5"/>
              </a:spcBef>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3. Pesaing</a:t>
            </a:r>
            <a:endParaRPr lang="en-US" sz="1200" b="1">
              <a:solidFill>
                <a:srgbClr val="FFFFFF"/>
              </a:solidFill>
              <a:latin typeface="Alibaba Sans Thai" panose="020B0503020203040204" charset="-122"/>
              <a:ea typeface="Alibaba Sans Thai" panose="020B0503020203040204" charset="-122"/>
            </a:endParaRPr>
          </a:p>
          <a:p>
            <a:pPr marL="29210" marR="0" lvl="0" indent="11430" algn="l" rtl="0" eaLnBrk="1" fontAlgn="auto" latinLnBrk="0" hangingPunct="1">
              <a:lnSpc>
                <a:spcPct val="110000"/>
              </a:lnSpc>
              <a:spcBef>
                <a:spcPts val="5"/>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Berbagai jenis platform manajemen kripto bermunculan dengan pesat, dan industri ini semakin meningkat kompetitif. Ada kemungkinan bahwa pihak-pihak alternatif dapat dibentuk yang menggunakan kode dan protokol yang sama atau serupa yang mendasari Platform Dompet Terbuka SafePal dan berupaya untuk menciptakan kembali fasilitas serupa. </a:t>
            </a:r>
            <a:endParaRPr lang="en-US" sz="1200">
              <a:solidFill>
                <a:srgbClr val="FFFFFF"/>
              </a:solidFill>
              <a:latin typeface="Alibaba Sans Thai" panose="020B0503020203040204" charset="-122"/>
              <a:ea typeface="Alibaba Sans Thai" panose="020B0503020203040204" charset="-122"/>
            </a:endParaRPr>
          </a:p>
          <a:p>
            <a:pPr marL="29210" marR="0" lvl="0" indent="11430" algn="l" rtl="0" eaLnBrk="1" fontAlgn="auto" latinLnBrk="0" hangingPunct="1">
              <a:lnSpc>
                <a:spcPct val="110000"/>
              </a:lnSpc>
              <a:spcBef>
                <a:spcPts val="5"/>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Platform SafePal mungkin diharuskan untuk bersaing dengan pihak-pihak alternatif ini, yang dapat berdampak negatif pada SFP dan/atau Platform SafePal.</a:t>
            </a:r>
            <a:endParaRPr lang="en-US" sz="1200">
              <a:solidFill>
                <a:srgbClr val="FFFFFF"/>
              </a:solidFill>
              <a:latin typeface="Alibaba Sans Thai" panose="020B0503020203040204" charset="-122"/>
              <a:ea typeface="Alibaba Sans Thai" panose="020B0503020203040204" charset="-122"/>
            </a:endParaRPr>
          </a:p>
        </p:txBody>
      </p:sp>
      <p:pic>
        <p:nvPicPr>
          <p:cNvPr id="44" name="Google Shape;44;p5"/>
          <p:cNvPicPr preferRelativeResize="0"/>
          <p:nvPr/>
        </p:nvPicPr>
        <p:blipFill rotWithShape="1">
          <a:blip r:embed="rId1"/>
          <a:srcRect/>
          <a:stretch>
            <a:fillRect/>
          </a:stretch>
        </p:blipFill>
        <p:spPr>
          <a:xfrm>
            <a:off x="318515" y="4652771"/>
            <a:ext cx="256031" cy="2560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8" name="Shape 48"/>
        <p:cNvGrpSpPr/>
        <p:nvPr/>
      </p:nvGrpSpPr>
      <p:grpSpPr>
        <a:xfrm>
          <a:off x="0" y="0"/>
          <a:ext cx="0" cy="0"/>
          <a:chOff x="0" y="0"/>
          <a:chExt cx="0" cy="0"/>
        </a:xfrm>
      </p:grpSpPr>
      <p:sp>
        <p:nvSpPr>
          <p:cNvPr id="49" name="Google Shape;49;p6"/>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0" name="Google Shape;50;p6"/>
          <p:cNvSpPr/>
          <p:nvPr/>
        </p:nvSpPr>
        <p:spPr>
          <a:xfrm>
            <a:off x="469900" y="509905"/>
            <a:ext cx="8053070" cy="2938780"/>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rPr>
              <a:t>Resiko</a:t>
            </a:r>
            <a:endParaRPr lang="en-US" sz="2400" b="0" i="0" u="none" strike="noStrike" cap="none">
              <a:solidFill>
                <a:srgbClr val="79EFBD"/>
              </a:solidFill>
              <a:latin typeface="Alibaba Sans Thai" panose="020B0503020203040204" charset="-122"/>
              <a:ea typeface="Alibaba Sans Thai" panose="020B0503020203040204" charset="-122"/>
            </a:endParaRPr>
          </a:p>
          <a:p>
            <a:pPr marL="40005" marR="0" lvl="0" indent="0" algn="l" rtl="0" eaLnBrk="1" fontAlgn="auto" latinLnBrk="0" hangingPunct="1">
              <a:lnSpc>
                <a:spcPct val="110000"/>
              </a:lnSpc>
              <a:spcBef>
                <a:spcPts val="355"/>
              </a:spcBef>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4. Hilangnya Bakat</a:t>
            </a:r>
            <a:endParaRPr lang="en-US" sz="1200" b="1">
              <a:solidFill>
                <a:srgbClr val="FFFFFF"/>
              </a:solidFill>
              <a:latin typeface="Alibaba Sans Thai" panose="020B0503020203040204" charset="-122"/>
              <a:ea typeface="Alibaba Sans Thai" panose="020B0503020203040204" charset="-122"/>
            </a:endParaRPr>
          </a:p>
          <a:p>
            <a:pPr marL="40005" marR="0" lvl="0" indent="0" algn="l" rtl="0" eaLnBrk="1" fontAlgn="auto" latinLnBrk="0" hangingPunct="1">
              <a:lnSpc>
                <a:spcPct val="110000"/>
              </a:lnSpc>
              <a:spcBef>
                <a:spcPts val="355"/>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Pengembangan Platform SafePal sangat bergantung pada kelanjutan kerjasama yang sudah ada tim teknis dan konsultan ahli, yang sangat berpengetahuan dan berpengalaman di bidangnya masing-masing sektor. Hilangnya anggota mana pun dapat berdampak buruk pada Platform SafePal atau perkembangannya di masa depan. Lebih jauh lagi, stabilitas dan kohesi dalam tim sangat penting untuk pengembangan Platform SafePal secara keseluruhan. Ada kemungkinan terjadi konflik dalam tim dan/atau keluarnya personel inti sehingga berdampak negatif pengaruhnya terhadap proyek di masa depan.</a:t>
            </a:r>
            <a:endParaRPr lang="en-US" sz="1200">
              <a:solidFill>
                <a:srgbClr val="FFFFFF"/>
              </a:solidFill>
              <a:latin typeface="Alibaba Sans Thai" panose="020B0503020203040204" charset="-122"/>
              <a:ea typeface="Alibaba Sans Thai" panose="020B0503020203040204" charset="-122"/>
            </a:endParaRPr>
          </a:p>
          <a:p>
            <a:pPr marL="40005" marR="0" lvl="0" indent="0" algn="l" rtl="0" eaLnBrk="1" fontAlgn="auto" latinLnBrk="0" hangingPunct="1">
              <a:lnSpc>
                <a:spcPct val="110000"/>
              </a:lnSpc>
              <a:spcBef>
                <a:spcPts val="355"/>
              </a:spcBef>
              <a:spcAft>
                <a:spcPts val="0"/>
              </a:spcAft>
              <a:buClr>
                <a:schemeClr val="dk1"/>
              </a:buClr>
              <a:buSzPts val="1100"/>
              <a:buFont typeface="Arial" panose="020B0604020202020204"/>
              <a:buNone/>
            </a:pPr>
            <a:endParaRPr lang="en-US" sz="1200">
              <a:solidFill>
                <a:srgbClr val="FFFFFF"/>
              </a:solidFill>
              <a:latin typeface="Alibaba Sans Thai" panose="020B0503020203040204" charset="-122"/>
              <a:ea typeface="Alibaba Sans Thai" panose="020B0503020203040204" charset="-122"/>
            </a:endParaRPr>
          </a:p>
          <a:p>
            <a:pPr marL="28575" marR="0" lvl="0" indent="0" algn="l" rtl="0" eaLnBrk="1" fontAlgn="auto" latinLnBrk="0" hangingPunct="1">
              <a:lnSpc>
                <a:spcPct val="110000"/>
              </a:lnSpc>
              <a:spcBef>
                <a:spcPts val="355"/>
              </a:spcBef>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5. Kegagalan berkembang</a:t>
            </a:r>
            <a:endParaRPr lang="en-US" sz="1200" b="1">
              <a:solidFill>
                <a:srgbClr val="FFFFFF"/>
              </a:solidFill>
              <a:latin typeface="Alibaba Sans Thai" panose="020B0503020203040204" charset="-122"/>
              <a:ea typeface="Alibaba Sans Thai" panose="020B0503020203040204" charset="-122"/>
            </a:endParaRPr>
          </a:p>
          <a:p>
            <a:pPr marL="28575" marR="0" lvl="0" indent="0" algn="l" rtl="0" eaLnBrk="1" fontAlgn="auto" latinLnBrk="0" hangingPunct="1">
              <a:lnSpc>
                <a:spcPct val="110000"/>
              </a:lnSpc>
              <a:spcBef>
                <a:spcPts val="355"/>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Terdapat risiko bahwa pengembangan Platform SafePal tidak akan terlaksana atau dilaksanakan sesuai rencana, karena berbagai alasan, termasuk namun tidak terbatas pada jika terjadi penurunan harga aset digital apa pun, mata uang virtual atau SFP, kesulitan teknis yang tidak terduga, dan kekurangan dana pembangunan untuk kegiatan.</a:t>
            </a:r>
            <a:endParaRPr lang="en-US" sz="1200">
              <a:solidFill>
                <a:srgbClr val="FFFFFF"/>
              </a:solidFill>
              <a:latin typeface="Alibaba Sans Thai" panose="020B0503020203040204" charset="-122"/>
              <a:ea typeface="Alibaba Sans Thai" panose="020B0503020203040204" charset="-122"/>
            </a:endParaRPr>
          </a:p>
        </p:txBody>
      </p:sp>
      <p:pic>
        <p:nvPicPr>
          <p:cNvPr id="51" name="Google Shape;51;p6"/>
          <p:cNvPicPr preferRelativeResize="0"/>
          <p:nvPr/>
        </p:nvPicPr>
        <p:blipFill rotWithShape="1">
          <a:blip r:embed="rId1"/>
          <a:srcRect/>
          <a:stretch>
            <a:fillRect/>
          </a:stretch>
        </p:blipFill>
        <p:spPr>
          <a:xfrm>
            <a:off x="318515" y="4652771"/>
            <a:ext cx="256031" cy="2560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5" name="Shape 55"/>
        <p:cNvGrpSpPr/>
        <p:nvPr/>
      </p:nvGrpSpPr>
      <p:grpSpPr>
        <a:xfrm>
          <a:off x="0" y="0"/>
          <a:ext cx="0" cy="0"/>
          <a:chOff x="0" y="0"/>
          <a:chExt cx="0" cy="0"/>
        </a:xfrm>
      </p:grpSpPr>
      <p:sp>
        <p:nvSpPr>
          <p:cNvPr id="56" name="Google Shape;56;p7"/>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7" name="Google Shape;57;p7"/>
          <p:cNvSpPr/>
          <p:nvPr/>
        </p:nvSpPr>
        <p:spPr>
          <a:xfrm>
            <a:off x="420942" y="509617"/>
            <a:ext cx="8107680" cy="2938779"/>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rPr>
              <a:t>Resiko</a:t>
            </a:r>
            <a:endParaRPr lang="en-US" sz="2400" b="0" i="0" u="none" strike="noStrike" cap="none">
              <a:solidFill>
                <a:srgbClr val="79EFBD"/>
              </a:solidFill>
              <a:latin typeface="Alibaba Sans Thai" panose="020B0503020203040204" charset="-122"/>
              <a:ea typeface="Alibaba Sans Thai" panose="020B0503020203040204" charset="-122"/>
            </a:endParaRPr>
          </a:p>
          <a:p>
            <a:pPr marL="40640" marR="0" lvl="0" indent="-4445" algn="l" rtl="0">
              <a:lnSpc>
                <a:spcPct val="101000"/>
              </a:lnSpc>
              <a:spcBef>
                <a:spcPts val="5"/>
              </a:spcBef>
              <a:spcAft>
                <a:spcPts val="0"/>
              </a:spcAft>
              <a:buClr>
                <a:schemeClr val="dk1"/>
              </a:buClr>
              <a:buSzPts val="1100"/>
              <a:buFont typeface="Arial" panose="020B0604020202020204"/>
              <a:buNone/>
            </a:pPr>
            <a:endParaRPr lang="en-US" sz="1200">
              <a:solidFill>
                <a:srgbClr val="FFFFFF"/>
              </a:solidFill>
              <a:latin typeface="Alibaba Sans Thai" panose="020B0503020203040204" charset="-122"/>
              <a:ea typeface="Alibaba Sans Thai" panose="020B0503020203040204" charset="-122"/>
            </a:endParaRPr>
          </a:p>
          <a:p>
            <a:pPr marL="40640" marR="0" lvl="0" indent="-4445" algn="l" rtl="0" eaLnBrk="1" fontAlgn="auto" latinLnBrk="0" hangingPunct="1">
              <a:lnSpc>
                <a:spcPct val="110000"/>
              </a:lnSpc>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6. Kelemahan keamanan</a:t>
            </a:r>
            <a:endParaRPr lang="en-US" sz="1200" b="1">
              <a:solidFill>
                <a:srgbClr val="FFFFFF"/>
              </a:solidFill>
              <a:latin typeface="Alibaba Sans Thai" panose="020B0503020203040204" charset="-122"/>
              <a:ea typeface="Alibaba Sans Thai" panose="020B0503020203040204" charset="-122"/>
            </a:endParaRPr>
          </a:p>
          <a:p>
            <a:pPr marL="40640" marR="0" lvl="0" indent="-4445" algn="l" rtl="0" eaLnBrk="1" fontAlgn="auto" latinLnBrk="0" hangingPunct="1">
              <a:lnSpc>
                <a:spcPct val="110000"/>
              </a:lnSpc>
              <a:spcAft>
                <a:spcPts val="0"/>
              </a:spcAft>
              <a:buClr>
                <a:schemeClr val="dk1"/>
              </a:buClr>
              <a:buSzPts val="1100"/>
              <a:buFont typeface="Arial" panose="020B0604020202020204"/>
              <a:buNone/>
            </a:pPr>
            <a:endParaRPr lang="en-US" sz="1200" b="1">
              <a:solidFill>
                <a:srgbClr val="FFFFFF"/>
              </a:solidFill>
              <a:latin typeface="Alibaba Sans Thai" panose="020B0503020203040204" charset="-122"/>
              <a:ea typeface="Alibaba Sans Thai" panose="020B0503020203040204" charset="-122"/>
            </a:endParaRPr>
          </a:p>
          <a:p>
            <a:pPr marL="40640"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Peretas atau kelompok atau organisasi jahat lainnya mungkin mencoba mengganggu SFP dan/atau Platform SafePal dalam berbagai cara, termasuk, namun tidak terbatas pada, serangan malware, serangan phishing, serangan rantai pasokan, dan serangan brutal. Selain itu, terdapat risiko bahwa pihak ketiga atau anggota Yayasan, Distributor, atau afiliasinya masing-masing dapat secara sengaja atau tidak sengaja menimbulkan kelemahan pada sistem inti. infrastruktur SFP dan/atau Platform SafePal, yang dapat berdampak negatif terhadap SFP dan/atau Platform SafePal.</a:t>
            </a:r>
            <a:endParaRPr lang="en-US" sz="1200">
              <a:solidFill>
                <a:srgbClr val="FFFFFF"/>
              </a:solidFill>
              <a:latin typeface="Alibaba Sans Thai" panose="020B0503020203040204" charset="-122"/>
              <a:ea typeface="Alibaba Sans Thai" panose="020B0503020203040204" charset="-122"/>
            </a:endParaRPr>
          </a:p>
          <a:p>
            <a:pPr marL="40640" marR="0" lvl="0" indent="-4445" algn="l" rtl="0" eaLnBrk="1" fontAlgn="auto" latinLnBrk="0" hangingPunct="1">
              <a:lnSpc>
                <a:spcPct val="110000"/>
              </a:lnSpc>
              <a:spcAft>
                <a:spcPts val="0"/>
              </a:spcAft>
              <a:buClr>
                <a:schemeClr val="dk1"/>
              </a:buClr>
              <a:buSzPts val="1100"/>
              <a:buFont typeface="Arial" panose="020B0604020202020204"/>
              <a:buNone/>
            </a:pPr>
            <a:endParaRPr lang="en-US" sz="1200">
              <a:solidFill>
                <a:srgbClr val="FFFFFF"/>
              </a:solidFill>
              <a:latin typeface="Alibaba Sans Thai" panose="020B0503020203040204" charset="-122"/>
              <a:ea typeface="Alibaba Sans Thai" panose="020B0503020203040204" charset="-122"/>
            </a:endParaRPr>
          </a:p>
          <a:p>
            <a:pPr marL="40640"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Lebih lanjut, masa depan inovasi kriptografi dan keamanan sangat tidak dapat diprediksi dan semakin maju </a:t>
            </a:r>
            <a:endParaRPr lang="en-US" sz="1200">
              <a:solidFill>
                <a:srgbClr val="FFFFFF"/>
              </a:solidFill>
              <a:latin typeface="Alibaba Sans Thai" panose="020B0503020203040204" charset="-122"/>
              <a:ea typeface="Alibaba Sans Thai" panose="020B0503020203040204" charset="-122"/>
            </a:endParaRPr>
          </a:p>
          <a:p>
            <a:pPr marL="40640"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kriptografi, atau kemajuan teknis (termasuk tidak adanya batasan pada pengembangan komputasi kuantum), yang dapat menimbulkan risiko yang tidak diketahui terhadap SFP dan/atau Platform SafePal dengan membuat tidak efektifnya mekanisme konsensus kriptografi yang mendasari protokol blockchain tersebut.</a:t>
            </a:r>
            <a:endParaRPr lang="en-US" sz="1200">
              <a:solidFill>
                <a:srgbClr val="FFFFFF"/>
              </a:solidFill>
              <a:latin typeface="Alibaba Sans Thai" panose="020B0503020203040204" charset="-122"/>
              <a:ea typeface="Alibaba Sans Thai" panose="020B0503020203040204" charset="-122"/>
            </a:endParaRPr>
          </a:p>
        </p:txBody>
      </p:sp>
      <p:pic>
        <p:nvPicPr>
          <p:cNvPr id="58" name="Google Shape;58;p7"/>
          <p:cNvPicPr preferRelativeResize="0"/>
          <p:nvPr/>
        </p:nvPicPr>
        <p:blipFill rotWithShape="1">
          <a:blip r:embed="rId1"/>
          <a:srcRect/>
          <a:stretch>
            <a:fillRect/>
          </a:stretch>
        </p:blipFill>
        <p:spPr>
          <a:xfrm>
            <a:off x="318515" y="4652771"/>
            <a:ext cx="256031" cy="2560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2" name="Shape 62"/>
        <p:cNvGrpSpPr/>
        <p:nvPr/>
      </p:nvGrpSpPr>
      <p:grpSpPr>
        <a:xfrm>
          <a:off x="0" y="0"/>
          <a:ext cx="0" cy="0"/>
          <a:chOff x="0" y="0"/>
          <a:chExt cx="0" cy="0"/>
        </a:xfrm>
      </p:grpSpPr>
      <p:sp>
        <p:nvSpPr>
          <p:cNvPr id="63" name="Google Shape;63;p8"/>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4" name="Google Shape;64;p8"/>
          <p:cNvSpPr/>
          <p:nvPr/>
        </p:nvSpPr>
        <p:spPr>
          <a:xfrm>
            <a:off x="420942" y="509617"/>
            <a:ext cx="8077834" cy="1935479"/>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rPr>
              <a:t>Resiko</a:t>
            </a:r>
            <a:endParaRPr lang="en-US" sz="2400" b="0" i="0" u="none" strike="noStrike" cap="none">
              <a:solidFill>
                <a:srgbClr val="79EFBD"/>
              </a:solidFill>
              <a:latin typeface="Alibaba Sans Thai" panose="020B0503020203040204" charset="-122"/>
              <a:ea typeface="Alibaba Sans Thai" panose="020B0503020203040204" charset="-122"/>
            </a:endParaRPr>
          </a:p>
          <a:p>
            <a:pPr marL="35560" marR="0" lvl="0" indent="0" algn="l" rtl="0">
              <a:lnSpc>
                <a:spcPct val="97000"/>
              </a:lnSpc>
              <a:spcBef>
                <a:spcPts val="5"/>
              </a:spcBef>
              <a:spcAft>
                <a:spcPts val="0"/>
              </a:spcAft>
              <a:buClr>
                <a:schemeClr val="dk1"/>
              </a:buClr>
              <a:buSzPts val="1100"/>
              <a:buFont typeface="Arial" panose="020B0604020202020204"/>
              <a:buNone/>
            </a:pPr>
            <a:endParaRPr lang="en-US" sz="1200" b="1">
              <a:solidFill>
                <a:srgbClr val="FFFFFF"/>
              </a:solidFill>
            </a:endParaRPr>
          </a:p>
          <a:p>
            <a:pPr marL="35560" marR="0" lvl="0" indent="0" algn="l" rtl="0" eaLnBrk="1" fontAlgn="auto" latinLnBrk="0" hangingPunct="1">
              <a:lnSpc>
                <a:spcPct val="110000"/>
              </a:lnSpc>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7. Risiko lainnya</a:t>
            </a:r>
            <a:endParaRPr lang="en-US" sz="1200" b="1">
              <a:solidFill>
                <a:srgbClr val="FFFFFF"/>
              </a:solidFill>
              <a:latin typeface="Alibaba Sans Thai" panose="020B0503020203040204" charset="-122"/>
              <a:ea typeface="Alibaba Sans Thai" panose="020B0503020203040204" charset="-122"/>
            </a:endParaRPr>
          </a:p>
          <a:p>
            <a:pPr marL="35560" marR="0" lvl="0" indent="0" algn="l" rtl="0" eaLnBrk="1" fontAlgn="auto" latinLnBrk="0" hangingPunct="1">
              <a:lnSpc>
                <a:spcPct val="110000"/>
              </a:lnSpc>
              <a:spcAft>
                <a:spcPts val="0"/>
              </a:spcAft>
              <a:buClr>
                <a:schemeClr val="dk1"/>
              </a:buClr>
              <a:buSzPts val="1100"/>
              <a:buFont typeface="Arial" panose="020B0604020202020204"/>
              <a:buNone/>
            </a:pPr>
            <a:endParaRPr lang="en-US" sz="1200" b="1">
              <a:solidFill>
                <a:srgbClr val="FFFFFF"/>
              </a:solidFill>
              <a:latin typeface="Alibaba Sans Thai" panose="020B0503020203040204" charset="-122"/>
              <a:ea typeface="Alibaba Sans Thai" panose="020B0503020203040204" charset="-122"/>
            </a:endParaRPr>
          </a:p>
          <a:p>
            <a:pPr marL="35560" marR="0" lvl="0" indent="0" algn="l" rtl="0" eaLnBrk="1" fontAlgn="auto" latinLnBrk="0" hangingPunct="1">
              <a:lnSpc>
                <a:spcPct val="110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Selain itu, potensi risiko yang disebutkan secara singkat di atas tidak menyeluruh dan terdapat risiko lain yang terkait dengan pembelian, kepemilikan, dan penggunaan SFP Anda, termasuk risiko yang tidak dapat dilakukan oleh Yayasan atau Distributor.</a:t>
            </a:r>
            <a:endParaRPr lang="en-US" sz="1200">
              <a:solidFill>
                <a:srgbClr val="FFFFFF"/>
              </a:solidFill>
              <a:latin typeface="Alibaba Sans Thai" panose="020B0503020203040204" charset="-122"/>
              <a:ea typeface="Alibaba Sans Thai" panose="020B0503020203040204" charset="-122"/>
            </a:endParaRPr>
          </a:p>
          <a:p>
            <a:pPr marL="35560" marR="0" lvl="0" indent="0" algn="l" rtl="0" eaLnBrk="1" fontAlgn="auto" latinLnBrk="0" hangingPunct="1">
              <a:lnSpc>
                <a:spcPct val="110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mengantisipasi Risiko-risiko tersebut selanjutnya dapat terwujud sebagai variasi atau kombinasi yang tidak diantisipasi risiko-risiko yang disebutkan di atas. Anda harus melakukan uji tuntas secara penuh terhadap Yayasan, Distributor, masing-masing afiliasi, dan tim SafePal, serta memahami keseluruhan kerangka kerja, misi dan visi Platform SafePal sebelum membeli SFP.</a:t>
            </a:r>
            <a:endParaRPr lang="en-US" sz="1200">
              <a:solidFill>
                <a:srgbClr val="FFFFFF"/>
              </a:solidFill>
              <a:latin typeface="Alibaba Sans Thai" panose="020B0503020203040204" charset="-122"/>
              <a:ea typeface="Alibaba Sans Thai" panose="020B0503020203040204" charset="-122"/>
            </a:endParaRPr>
          </a:p>
        </p:txBody>
      </p:sp>
      <p:pic>
        <p:nvPicPr>
          <p:cNvPr id="65" name="Google Shape;65;p8"/>
          <p:cNvPicPr preferRelativeResize="0"/>
          <p:nvPr/>
        </p:nvPicPr>
        <p:blipFill rotWithShape="1">
          <a:blip r:embed="rId1"/>
          <a:srcRect/>
          <a:stretch>
            <a:fillRect/>
          </a:stretch>
        </p:blipFill>
        <p:spPr>
          <a:xfrm>
            <a:off x="318515" y="4652771"/>
            <a:ext cx="256031" cy="2560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9" name="Shape 69"/>
        <p:cNvGrpSpPr/>
        <p:nvPr/>
      </p:nvGrpSpPr>
      <p:grpSpPr>
        <a:xfrm>
          <a:off x="0" y="0"/>
          <a:ext cx="0" cy="0"/>
          <a:chOff x="0" y="0"/>
          <a:chExt cx="0" cy="0"/>
        </a:xfrm>
      </p:grpSpPr>
      <p:sp>
        <p:nvSpPr>
          <p:cNvPr id="70" name="Google Shape;70;p9"/>
          <p:cNvSpPr/>
          <p:nvPr/>
        </p:nvSpPr>
        <p:spPr>
          <a:xfrm>
            <a:off x="0" y="0"/>
            <a:ext cx="9144000" cy="5143500"/>
          </a:xfrm>
          <a:prstGeom prst="rect">
            <a:avLst/>
          </a:prstGeom>
          <a:solidFill>
            <a:srgbClr val="0D0B3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71" name="Google Shape;71;p9"/>
          <p:cNvPicPr preferRelativeResize="0"/>
          <p:nvPr/>
        </p:nvPicPr>
        <p:blipFill rotWithShape="1">
          <a:blip r:embed="rId1"/>
          <a:srcRect/>
          <a:stretch>
            <a:fillRect/>
          </a:stretch>
        </p:blipFill>
        <p:spPr>
          <a:xfrm>
            <a:off x="5122163" y="601311"/>
            <a:ext cx="3038855" cy="3394616"/>
          </a:xfrm>
          <a:prstGeom prst="rect">
            <a:avLst/>
          </a:prstGeom>
          <a:noFill/>
          <a:ln>
            <a:noFill/>
          </a:ln>
        </p:spPr>
      </p:pic>
      <p:pic>
        <p:nvPicPr>
          <p:cNvPr id="72" name="Google Shape;72;p9"/>
          <p:cNvPicPr preferRelativeResize="0"/>
          <p:nvPr/>
        </p:nvPicPr>
        <p:blipFill rotWithShape="1">
          <a:blip r:embed="rId2"/>
          <a:srcRect/>
          <a:stretch>
            <a:fillRect/>
          </a:stretch>
        </p:blipFill>
        <p:spPr>
          <a:xfrm>
            <a:off x="733044" y="3034283"/>
            <a:ext cx="2732532" cy="606552"/>
          </a:xfrm>
          <a:prstGeom prst="rect">
            <a:avLst/>
          </a:prstGeom>
          <a:noFill/>
          <a:ln>
            <a:noFill/>
          </a:ln>
        </p:spPr>
      </p:pic>
      <p:sp>
        <p:nvSpPr>
          <p:cNvPr id="73" name="Google Shape;73;p9"/>
          <p:cNvSpPr/>
          <p:nvPr/>
        </p:nvSpPr>
        <p:spPr>
          <a:xfrm>
            <a:off x="719600" y="3820175"/>
            <a:ext cx="4536900" cy="284400"/>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85000"/>
              </a:lnSpc>
              <a:spcBef>
                <a:spcPts val="0"/>
              </a:spcBef>
              <a:spcAft>
                <a:spcPts val="0"/>
              </a:spcAft>
              <a:buNone/>
            </a:pPr>
            <a:r>
              <a:rPr lang="en-US" sz="2000" b="1">
                <a:solidFill>
                  <a:srgbClr val="79EFBD"/>
                </a:solidFill>
                <a:latin typeface="Alibaba Sans Thai" panose="020B0503020203040204" charset="-122"/>
                <a:ea typeface="Alibaba Sans Thai" panose="020B0503020203040204" charset="-122"/>
              </a:rPr>
              <a:t>Pintu gerbang dari Web 3 Universe</a:t>
            </a:r>
            <a:endParaRPr lang="en-US" sz="2000" b="1">
              <a:solidFill>
                <a:srgbClr val="79EFBD"/>
              </a:solidFill>
              <a:latin typeface="Alibaba Sans Thai" panose="020B0503020203040204" charset="-122"/>
              <a:ea typeface="Alibaba Sans Thai" panose="020B0503020203040204" charset="-122"/>
            </a:endParaRPr>
          </a:p>
        </p:txBody>
      </p:sp>
      <p:sp>
        <p:nvSpPr>
          <p:cNvPr id="74" name="Google Shape;74;p9"/>
          <p:cNvSpPr/>
          <p:nvPr/>
        </p:nvSpPr>
        <p:spPr>
          <a:xfrm>
            <a:off x="692150" y="2652395"/>
            <a:ext cx="2361565" cy="253365"/>
          </a:xfrm>
          <a:prstGeom prst="rect">
            <a:avLst/>
          </a:prstGeom>
          <a:noFill/>
          <a:ln>
            <a:noFill/>
          </a:ln>
        </p:spPr>
        <p:txBody>
          <a:bodyPr spcFirstLastPara="1" wrap="square" lIns="0" tIns="0" rIns="0" bIns="0" anchor="t" anchorCtr="0">
            <a:noAutofit/>
          </a:bodyPr>
          <a:lstStyle/>
          <a:p>
            <a:pPr marL="0" marR="0" lvl="0" indent="0" algn="l" rtl="0">
              <a:lnSpc>
                <a:spcPct val="83000"/>
              </a:lnSpc>
              <a:spcBef>
                <a:spcPts val="0"/>
              </a:spcBef>
              <a:spcAft>
                <a:spcPts val="0"/>
              </a:spcAft>
              <a:buNone/>
            </a:pPr>
            <a:endParaRPr sz="1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12700" marR="0" lvl="0" indent="0" algn="l" rtl="0">
              <a:lnSpc>
                <a:spcPct val="88000"/>
              </a:lnSpc>
              <a:spcBef>
                <a:spcPts val="0"/>
              </a:spcBef>
              <a:spcAft>
                <a:spcPts val="0"/>
              </a:spcAft>
              <a:buNone/>
            </a:pPr>
            <a:r>
              <a:rPr lang="en-US" sz="1700" b="1">
                <a:solidFill>
                  <a:srgbClr val="F2F2F2"/>
                </a:solidFill>
                <a:latin typeface="Alibaba Sans Thai" panose="020B0503020203040204" charset="-122"/>
                <a:ea typeface="Alibaba Sans Thai" panose="020B0503020203040204" charset="-122"/>
              </a:rPr>
              <a:t>Selamat Datang di </a:t>
            </a:r>
            <a:endParaRPr lang="en-US" sz="1700" b="1">
              <a:solidFill>
                <a:srgbClr val="F2F2F2"/>
              </a:solidFill>
              <a:latin typeface="Alibaba Sans Thai" panose="020B0503020203040204" charset="-122"/>
              <a:ea typeface="Alibaba Sans Thai" panose="020B0503020203040204" charset="-122"/>
            </a:endParaRPr>
          </a:p>
        </p:txBody>
      </p:sp>
    </p:spTree>
  </p:cSld>
  <p:clrMapOvr>
    <a:masterClrMapping/>
  </p:clrMapOvr>
</p:sld>
</file>

<file path=ppt/tags/tag1.xml><?xml version="1.0" encoding="utf-8"?>
<p:tagLst xmlns:p="http://schemas.openxmlformats.org/presentationml/2006/main">
  <p:tag name="COMMONDATA" val="eyJoZGlkIjoiNTcxNGM3YTIyNzU0NTA5ZGRhY2E4MDgyZTc1YjllMTgifQ=="/>
  <p:tag name="KSO_WPP_MARK_KEY" val="5088bbea-3412-4eed-b6ba-e5a8aae5b63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16261</Words>
  <Application>WPS 演示</Application>
  <PresentationFormat/>
  <Paragraphs>252</Paragraphs>
  <Slides>26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Arial</vt:lpstr>
      <vt:lpstr>宋体</vt:lpstr>
      <vt:lpstr>Wingdings</vt:lpstr>
      <vt:lpstr>Arial</vt:lpstr>
      <vt:lpstr>Alibaba Sans Thai</vt:lpstr>
      <vt:lpstr>微软雅黑</vt:lpstr>
      <vt:lpstr>Arial Unicode MS</vt:lpstr>
      <vt:lpstr>Wingdings</vt:lpstr>
      <vt:lpstr>Noto Sans Symbols</vt:lpstr>
      <vt:lpstr>Alibaba Sans</vt:lpstr>
      <vt:lpstr>Alibaba Sans</vt:lpstr>
      <vt:lpstr>Webdings</vt:lpstr>
      <vt:lpstr>Arimo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camille丽玉</cp:lastModifiedBy>
  <cp:revision>53</cp:revision>
  <dcterms:created xsi:type="dcterms:W3CDTF">2023-08-14T10:16:00Z</dcterms:created>
  <dcterms:modified xsi:type="dcterms:W3CDTF">2023-10-12T16:17:25Z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wqlLaW5nc29mdCBQREYgdG8gV1BTIDkw</vt:lpwstr>
  </property>
  <property fmtid="{D5CDD505-2E9C-101B-9397-08002B2CF9AE}" pid="3" name="Created">
    <vt:filetime>2023-08-09T19:42:15Z</vt:filetime>
  </property>
  <property fmtid="{D5CDD505-2E9C-101B-9397-08002B2CF9AE}" pid="4" name="ICV">
    <vt:lpwstr>867C792E15A94FFD8A591FB2C840525A_12</vt:lpwstr>
  </property>
  <property fmtid="{D5CDD505-2E9C-101B-9397-08002B2CF9AE}" pid="5" name="KSOProductBuildVer">
    <vt:lpwstr>2052-12.1.0.15712</vt:lpwstr>
  </property>
</Properties>
</file>