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33" r:id="rId3"/>
    <p:sldId id="328" r:id="rId5"/>
    <p:sldId id="329" r:id="rId6"/>
    <p:sldId id="330" r:id="rId7"/>
    <p:sldId id="331" r:id="rId8"/>
    <p:sldId id="332" r:id="rId9"/>
    <p:sldId id="334" r:id="rId10"/>
    <p:sldId id="278" r:id="rId11"/>
    <p:sldId id="358" r:id="rId12"/>
    <p:sldId id="359" r:id="rId13"/>
    <p:sldId id="259" r:id="rId14"/>
    <p:sldId id="269" r:id="rId15"/>
    <p:sldId id="266" r:id="rId16"/>
    <p:sldId id="270" r:id="rId17"/>
    <p:sldId id="267" r:id="rId18"/>
    <p:sldId id="271" r:id="rId19"/>
    <p:sldId id="273" r:id="rId20"/>
    <p:sldId id="297" r:id="rId21"/>
    <p:sldId id="283" r:id="rId22"/>
    <p:sldId id="294" r:id="rId23"/>
    <p:sldId id="295" r:id="rId24"/>
    <p:sldId id="299" r:id="rId25"/>
    <p:sldId id="296" r:id="rId26"/>
    <p:sldId id="302" r:id="rId27"/>
    <p:sldId id="308" r:id="rId28"/>
    <p:sldId id="281" r:id="rId29"/>
  </p:sldIdLst>
  <p:sldSz cx="9144000" cy="5143500"/>
  <p:notesSz cx="6858000" cy="9144000"/>
  <p:embeddedFontLst>
    <p:embeddedFont>
      <p:font typeface="Open Sans"/>
      <p:regular r:id="rId33"/>
    </p:embeddedFont>
    <p:embeddedFont>
      <p:font typeface="Open Sans Medium" panose="02010600030101010101" charset="-122"/>
      <p:regular r:id="rId34"/>
    </p:embeddedFont>
    <p:embeddedFont>
      <p:font typeface="Alibaba Sans Thai" panose="020B0503020203040204" charset="-122"/>
      <p:regular r:id="rId35"/>
    </p:embeddedFont>
    <p:embeddedFont>
      <p:font typeface="微软雅黑" panose="020B0503020204020204" charset="-122"/>
      <p:regular r:id="rId36"/>
    </p:embeddedFont>
    <p:embeddedFont>
      <p:font typeface="Webdings" panose="05030102010509060703" charset="0"/>
      <p:regular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87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EFBD"/>
    <a:srgbClr val="FFFFFF"/>
    <a:srgbClr val="6DB9CA"/>
    <a:srgbClr val="77E6BF"/>
    <a:srgbClr val="70C8C7"/>
    <a:srgbClr val="68A4D0"/>
    <a:srgbClr val="6288D7"/>
    <a:srgbClr val="5A60E1"/>
    <a:srgbClr val="4D27EF"/>
    <a:srgbClr val="0D0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877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08.xml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bf3ec1d6b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bf3ec1d6b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bf3ec1d6b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bf3ec1d6b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bf3ec1d6b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bf3ec1d6b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bf3ec1d6b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bf3ec1d6b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f3ec1d6b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bf3ec1d6b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 1">
  <p:cSld name="TITLE">
    <p:bg>
      <p:bgPr>
        <a:solidFill>
          <a:srgbClr val="4A21EF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671002" y="0"/>
            <a:ext cx="4473001" cy="515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553500" y="3067775"/>
            <a:ext cx="4179600" cy="14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type="subTitle" idx="1"/>
          </p:nvPr>
        </p:nvSpPr>
        <p:spPr>
          <a:xfrm>
            <a:off x="553500" y="2731475"/>
            <a:ext cx="41175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200"/>
              <a:buNone/>
              <a:defRPr sz="1200">
                <a:solidFill>
                  <a:srgbClr val="79EFB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3500" y="745900"/>
            <a:ext cx="1508394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- 4 Content">
  <p:cSld name="TITLE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2800"/>
              <a:buNone/>
              <a:defRPr>
                <a:solidFill>
                  <a:srgbClr val="4A21E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698" y="4746485"/>
            <a:ext cx="227050" cy="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type="body" idx="1"/>
          </p:nvPr>
        </p:nvSpPr>
        <p:spPr>
          <a:xfrm>
            <a:off x="311700" y="1108738"/>
            <a:ext cx="189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800"/>
              <a:buChar char="●"/>
              <a:defRPr sz="800">
                <a:solidFill>
                  <a:srgbClr val="0D0B33"/>
                </a:solidFill>
              </a:defRPr>
            </a:lvl1pPr>
            <a:lvl2pPr marL="914400" lvl="1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3pPr>
            <a:lvl4pPr marL="1828800" lvl="3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type="body" idx="2"/>
          </p:nvPr>
        </p:nvSpPr>
        <p:spPr>
          <a:xfrm>
            <a:off x="2342025" y="1108738"/>
            <a:ext cx="189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800"/>
              <a:buChar char="●"/>
              <a:defRPr sz="800">
                <a:solidFill>
                  <a:srgbClr val="0D0B33"/>
                </a:solidFill>
              </a:defRPr>
            </a:lvl1pPr>
            <a:lvl2pPr marL="914400" lvl="1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3pPr>
            <a:lvl4pPr marL="1828800" lvl="3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type="body" idx="3"/>
          </p:nvPr>
        </p:nvSpPr>
        <p:spPr>
          <a:xfrm>
            <a:off x="4372350" y="1108738"/>
            <a:ext cx="189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800"/>
              <a:buChar char="●"/>
              <a:defRPr sz="800">
                <a:solidFill>
                  <a:srgbClr val="0D0B33"/>
                </a:solidFill>
              </a:defRPr>
            </a:lvl1pPr>
            <a:lvl2pPr marL="914400" lvl="1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3pPr>
            <a:lvl4pPr marL="1828800" lvl="3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type="body" idx="4"/>
          </p:nvPr>
        </p:nvSpPr>
        <p:spPr>
          <a:xfrm>
            <a:off x="6402675" y="1108738"/>
            <a:ext cx="189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800"/>
              <a:buChar char="●"/>
              <a:defRPr sz="800">
                <a:solidFill>
                  <a:srgbClr val="0D0B33"/>
                </a:solidFill>
              </a:defRPr>
            </a:lvl1pPr>
            <a:lvl2pPr marL="914400" lvl="1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3pPr>
            <a:lvl4pPr marL="1828800" lvl="3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4 Content 1">
  <p:cSld name="TITLE_ONLY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2800"/>
              <a:buNone/>
              <a:defRPr>
                <a:solidFill>
                  <a:srgbClr val="4A21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698" y="4746485"/>
            <a:ext cx="227050" cy="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>
            <p:ph type="body" idx="1"/>
          </p:nvPr>
        </p:nvSpPr>
        <p:spPr>
          <a:xfrm>
            <a:off x="311700" y="2819844"/>
            <a:ext cx="18996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800"/>
              <a:buChar char="●"/>
              <a:defRPr sz="800">
                <a:solidFill>
                  <a:srgbClr val="0D0B33"/>
                </a:solidFill>
              </a:defRPr>
            </a:lvl1pPr>
            <a:lvl2pPr marL="914400" lvl="1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3pPr>
            <a:lvl4pPr marL="1828800" lvl="3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type="body" idx="2"/>
          </p:nvPr>
        </p:nvSpPr>
        <p:spPr>
          <a:xfrm>
            <a:off x="2342025" y="2819844"/>
            <a:ext cx="18996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800"/>
              <a:buChar char="●"/>
              <a:defRPr sz="800">
                <a:solidFill>
                  <a:srgbClr val="0D0B33"/>
                </a:solidFill>
              </a:defRPr>
            </a:lvl1pPr>
            <a:lvl2pPr marL="914400" lvl="1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3pPr>
            <a:lvl4pPr marL="1828800" lvl="3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type="body" idx="3"/>
          </p:nvPr>
        </p:nvSpPr>
        <p:spPr>
          <a:xfrm>
            <a:off x="4372350" y="2819844"/>
            <a:ext cx="18996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800"/>
              <a:buChar char="●"/>
              <a:defRPr sz="800">
                <a:solidFill>
                  <a:srgbClr val="0D0B33"/>
                </a:solidFill>
              </a:defRPr>
            </a:lvl1pPr>
            <a:lvl2pPr marL="914400" lvl="1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3pPr>
            <a:lvl4pPr marL="1828800" lvl="3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type="body" idx="4"/>
          </p:nvPr>
        </p:nvSpPr>
        <p:spPr>
          <a:xfrm>
            <a:off x="6402675" y="2819844"/>
            <a:ext cx="18996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800"/>
              <a:buChar char="●"/>
              <a:defRPr sz="800">
                <a:solidFill>
                  <a:srgbClr val="0D0B33"/>
                </a:solidFill>
              </a:defRPr>
            </a:lvl1pPr>
            <a:lvl2pPr marL="914400" lvl="1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3pPr>
            <a:lvl4pPr marL="1828800" lvl="3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5pPr>
            <a:lvl6pPr marL="2743200" lvl="5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●"/>
              <a:defRPr sz="600">
                <a:solidFill>
                  <a:srgbClr val="0D0B33"/>
                </a:solidFill>
              </a:defRPr>
            </a:lvl7pPr>
            <a:lvl8pPr marL="3657600" lvl="7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○"/>
              <a:defRPr sz="600">
                <a:solidFill>
                  <a:srgbClr val="0D0B33"/>
                </a:solidFill>
              </a:defRPr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600"/>
              <a:buChar char="■"/>
              <a:defRPr sz="600">
                <a:solidFill>
                  <a:srgbClr val="0D0B33"/>
                </a:solidFill>
              </a:defRPr>
            </a:lvl9pPr>
          </a:lstStyle>
          <a:p/>
        </p:txBody>
      </p:sp>
      <p:pic>
        <p:nvPicPr>
          <p:cNvPr id="85" name="Google Shape;85;p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59363" y="1322736"/>
            <a:ext cx="1004275" cy="11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858663" y="1322725"/>
            <a:ext cx="866334" cy="11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033892" y="1322738"/>
            <a:ext cx="576508" cy="11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895975" y="1322738"/>
            <a:ext cx="913010" cy="11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/Section Slide">
  <p:cSld name="MAIN_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496100" y="1894950"/>
            <a:ext cx="4424100" cy="16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1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2" name="Google Shape;92;p13"/>
          <p:cNvSpPr txBox="1"/>
          <p:nvPr>
            <p:ph type="subTitle" idx="1"/>
          </p:nvPr>
        </p:nvSpPr>
        <p:spPr>
          <a:xfrm>
            <a:off x="496100" y="1558650"/>
            <a:ext cx="41175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1200"/>
              <a:buNone/>
              <a:defRPr sz="1200">
                <a:solidFill>
                  <a:srgbClr val="4A21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5" name="Google Shape;95;p14"/>
          <p:cNvSpPr txBox="1"/>
          <p:nvPr>
            <p:ph type="title"/>
          </p:nvPr>
        </p:nvSpPr>
        <p:spPr>
          <a:xfrm>
            <a:off x="467125" y="1726800"/>
            <a:ext cx="4424100" cy="16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3700"/>
              <a:buNone/>
              <a:defRPr sz="3700">
                <a:solidFill>
                  <a:srgbClr val="F7F6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14"/>
          <p:cNvSpPr txBox="1"/>
          <p:nvPr>
            <p:ph type="title" idx="2"/>
          </p:nvPr>
        </p:nvSpPr>
        <p:spPr>
          <a:xfrm>
            <a:off x="6081750" y="1726800"/>
            <a:ext cx="2390700" cy="16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4600"/>
              <a:buNone/>
              <a:defRPr sz="4600">
                <a:solidFill>
                  <a:srgbClr val="79EFB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1011900" y="1726800"/>
            <a:ext cx="7120200" cy="16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3700"/>
              <a:buNone/>
              <a:defRPr sz="3700">
                <a:solidFill>
                  <a:srgbClr val="F7F6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 1">
  <p:cSld name="BIG_NUMBER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1625400" y="933950"/>
            <a:ext cx="5893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2800"/>
              <a:buNone/>
              <a:defRPr>
                <a:solidFill>
                  <a:srgbClr val="F7F6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2800"/>
              <a:buNone/>
              <a:defRPr>
                <a:solidFill>
                  <a:srgbClr val="F7F6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2800"/>
              <a:buNone/>
              <a:defRPr>
                <a:solidFill>
                  <a:srgbClr val="F7F6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2800"/>
              <a:buNone/>
              <a:defRPr>
                <a:solidFill>
                  <a:srgbClr val="F7F6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2800"/>
              <a:buNone/>
              <a:defRPr>
                <a:solidFill>
                  <a:srgbClr val="F7F6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2800"/>
              <a:buNone/>
              <a:defRPr>
                <a:solidFill>
                  <a:srgbClr val="F7F6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2800"/>
              <a:buNone/>
              <a:defRPr>
                <a:solidFill>
                  <a:srgbClr val="F7F6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2800"/>
              <a:buNone/>
              <a:defRPr>
                <a:solidFill>
                  <a:srgbClr val="F7F6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7F6FF"/>
              </a:buClr>
              <a:buSzPts val="2800"/>
              <a:buNone/>
              <a:defRPr>
                <a:solidFill>
                  <a:srgbClr val="F7F6FF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type="subTitle" idx="1"/>
          </p:nvPr>
        </p:nvSpPr>
        <p:spPr>
          <a:xfrm>
            <a:off x="3076925" y="1784950"/>
            <a:ext cx="1353900" cy="2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800"/>
              <a:buNone/>
              <a:defRPr>
                <a:solidFill>
                  <a:srgbClr val="79EF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type="subTitle" idx="2"/>
          </p:nvPr>
        </p:nvSpPr>
        <p:spPr>
          <a:xfrm>
            <a:off x="4835125" y="1784950"/>
            <a:ext cx="1353900" cy="2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800"/>
              <a:buNone/>
              <a:defRPr>
                <a:solidFill>
                  <a:srgbClr val="79EFB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type="subTitle" idx="3"/>
          </p:nvPr>
        </p:nvSpPr>
        <p:spPr>
          <a:xfrm>
            <a:off x="6593325" y="1784950"/>
            <a:ext cx="1353900" cy="2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800"/>
              <a:buNone/>
              <a:defRPr>
                <a:solidFill>
                  <a:srgbClr val="79EFB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type="subTitle" idx="4"/>
          </p:nvPr>
        </p:nvSpPr>
        <p:spPr>
          <a:xfrm>
            <a:off x="1318725" y="1784950"/>
            <a:ext cx="1353900" cy="2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800"/>
              <a:buNone/>
              <a:defRPr>
                <a:solidFill>
                  <a:srgbClr val="79EFB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400"/>
              <a:buNone/>
              <a:defRPr>
                <a:solidFill>
                  <a:srgbClr val="79EFB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80916" y="0"/>
            <a:ext cx="44630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553500" y="3067775"/>
            <a:ext cx="4179600" cy="14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700"/>
              <a:buNone/>
              <a:defRPr sz="3700">
                <a:solidFill>
                  <a:srgbClr val="0D0B3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"/>
          <p:cNvSpPr txBox="1"/>
          <p:nvPr>
            <p:ph type="subTitle" idx="1"/>
          </p:nvPr>
        </p:nvSpPr>
        <p:spPr>
          <a:xfrm>
            <a:off x="553500" y="2731475"/>
            <a:ext cx="41175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1200"/>
              <a:buNone/>
              <a:defRPr sz="1200">
                <a:solidFill>
                  <a:srgbClr val="4A21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64438" y="745900"/>
            <a:ext cx="1486530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1_1">
    <p:bg>
      <p:bgPr>
        <a:solidFill>
          <a:srgbClr val="0D0B33"/>
        </a:solidFill>
        <a:effectLst/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690432" y="0"/>
            <a:ext cx="445356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ctrTitle"/>
          </p:nvPr>
        </p:nvSpPr>
        <p:spPr>
          <a:xfrm>
            <a:off x="553500" y="3067775"/>
            <a:ext cx="4179600" cy="14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4"/>
          <p:cNvSpPr txBox="1"/>
          <p:nvPr>
            <p:ph type="subTitle" idx="1"/>
          </p:nvPr>
        </p:nvSpPr>
        <p:spPr>
          <a:xfrm>
            <a:off x="553500" y="2731475"/>
            <a:ext cx="41175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EFBD"/>
              </a:buClr>
              <a:buSzPts val="1200"/>
              <a:buNone/>
              <a:defRPr sz="1200">
                <a:solidFill>
                  <a:srgbClr val="79EFB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4750" y="745900"/>
            <a:ext cx="15059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rgbClr val="79EFBD"/>
        </a:solidFill>
        <a:effectLst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600"/>
              <a:buNone/>
              <a:defRPr sz="3600">
                <a:solidFill>
                  <a:srgbClr val="0D0B3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600"/>
              <a:buNone/>
              <a:defRPr sz="3600">
                <a:solidFill>
                  <a:srgbClr val="0D0B3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600"/>
              <a:buNone/>
              <a:defRPr sz="3600">
                <a:solidFill>
                  <a:srgbClr val="0D0B3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600"/>
              <a:buNone/>
              <a:defRPr sz="3600">
                <a:solidFill>
                  <a:srgbClr val="0D0B3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600"/>
              <a:buNone/>
              <a:defRPr sz="3600">
                <a:solidFill>
                  <a:srgbClr val="0D0B3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600"/>
              <a:buNone/>
              <a:defRPr sz="3600">
                <a:solidFill>
                  <a:srgbClr val="0D0B3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600"/>
              <a:buNone/>
              <a:defRPr sz="3600">
                <a:solidFill>
                  <a:srgbClr val="0D0B3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600"/>
              <a:buNone/>
              <a:defRPr sz="3600">
                <a:solidFill>
                  <a:srgbClr val="0D0B3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3600"/>
              <a:buNone/>
              <a:defRPr sz="36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375206" y="4269625"/>
            <a:ext cx="393587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0" name="Google Shape;30;p6"/>
          <p:cNvSpPr txBox="1"/>
          <p:nvPr>
            <p:ph type="ctrTitle"/>
          </p:nvPr>
        </p:nvSpPr>
        <p:spPr>
          <a:xfrm>
            <a:off x="1090950" y="2061775"/>
            <a:ext cx="6962100" cy="63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2800"/>
              <a:buNone/>
              <a:defRPr>
                <a:solidFill>
                  <a:srgbClr val="0D0B3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6"/>
          <p:cNvSpPr txBox="1"/>
          <p:nvPr>
            <p:ph type="subTitle" idx="1"/>
          </p:nvPr>
        </p:nvSpPr>
        <p:spPr>
          <a:xfrm>
            <a:off x="1816650" y="2679300"/>
            <a:ext cx="55107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1200"/>
              <a:buNone/>
              <a:defRPr sz="1200">
                <a:solidFill>
                  <a:srgbClr val="4A21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 panose="00000500000000000000"/>
              <a:buNone/>
              <a:defRPr sz="2800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- 1 Content">
  <p:cSld name="TITLE_AND_TWO_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2800"/>
              <a:buNone/>
              <a:defRPr>
                <a:solidFill>
                  <a:srgbClr val="4A21E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type="body" idx="1"/>
          </p:nvPr>
        </p:nvSpPr>
        <p:spPr>
          <a:xfrm>
            <a:off x="311700" y="1152475"/>
            <a:ext cx="409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400"/>
              <a:buChar char="●"/>
              <a:defRPr sz="1400">
                <a:solidFill>
                  <a:srgbClr val="0D0B3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698" y="4746485"/>
            <a:ext cx="227050" cy="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1 Content 1">
  <p:cSld name="TITLE_AND_TWO_COLUMNS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2800"/>
              <a:buNone/>
              <a:defRPr>
                <a:solidFill>
                  <a:srgbClr val="4A21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698" y="4746485"/>
            <a:ext cx="227050" cy="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/>
          <p:nvPr>
            <p:ph type="pic" idx="2"/>
          </p:nvPr>
        </p:nvSpPr>
        <p:spPr>
          <a:xfrm>
            <a:off x="612000" y="1295925"/>
            <a:ext cx="1260600" cy="1260600"/>
          </a:xfrm>
          <a:prstGeom prst="roundRect">
            <a:avLst>
              <a:gd name="adj" fmla="val 6537"/>
            </a:avLst>
          </a:prstGeom>
          <a:noFill/>
          <a:ln>
            <a:noFill/>
          </a:ln>
        </p:spPr>
      </p:sp>
      <p:sp>
        <p:nvSpPr>
          <p:cNvPr id="42" name="Google Shape;42;p8"/>
          <p:cNvSpPr/>
          <p:nvPr>
            <p:ph type="pic" idx="3"/>
          </p:nvPr>
        </p:nvSpPr>
        <p:spPr>
          <a:xfrm>
            <a:off x="2276846" y="1295925"/>
            <a:ext cx="1260600" cy="1260600"/>
          </a:xfrm>
          <a:prstGeom prst="roundRect">
            <a:avLst>
              <a:gd name="adj" fmla="val 6537"/>
            </a:avLst>
          </a:prstGeom>
          <a:noFill/>
          <a:ln>
            <a:noFill/>
          </a:ln>
        </p:spPr>
      </p:sp>
      <p:sp>
        <p:nvSpPr>
          <p:cNvPr id="43" name="Google Shape;43;p8"/>
          <p:cNvSpPr/>
          <p:nvPr>
            <p:ph type="pic" idx="4"/>
          </p:nvPr>
        </p:nvSpPr>
        <p:spPr>
          <a:xfrm>
            <a:off x="3941693" y="1295925"/>
            <a:ext cx="1260600" cy="1260600"/>
          </a:xfrm>
          <a:prstGeom prst="roundRect">
            <a:avLst>
              <a:gd name="adj" fmla="val 6537"/>
            </a:avLst>
          </a:prstGeom>
          <a:noFill/>
          <a:ln>
            <a:noFill/>
          </a:ln>
        </p:spPr>
      </p:sp>
      <p:sp>
        <p:nvSpPr>
          <p:cNvPr id="44" name="Google Shape;44;p8"/>
          <p:cNvSpPr/>
          <p:nvPr>
            <p:ph type="pic" idx="5"/>
          </p:nvPr>
        </p:nvSpPr>
        <p:spPr>
          <a:xfrm>
            <a:off x="5606539" y="1295925"/>
            <a:ext cx="1260600" cy="1260600"/>
          </a:xfrm>
          <a:prstGeom prst="roundRect">
            <a:avLst>
              <a:gd name="adj" fmla="val 6537"/>
            </a:avLst>
          </a:prstGeom>
          <a:noFill/>
          <a:ln>
            <a:noFill/>
          </a:ln>
        </p:spPr>
      </p:sp>
      <p:sp>
        <p:nvSpPr>
          <p:cNvPr id="45" name="Google Shape;45;p8"/>
          <p:cNvSpPr/>
          <p:nvPr>
            <p:ph type="pic" idx="6"/>
          </p:nvPr>
        </p:nvSpPr>
        <p:spPr>
          <a:xfrm>
            <a:off x="7271386" y="1295925"/>
            <a:ext cx="1260600" cy="1260600"/>
          </a:xfrm>
          <a:prstGeom prst="roundRect">
            <a:avLst>
              <a:gd name="adj" fmla="val 6537"/>
            </a:avLst>
          </a:prstGeom>
          <a:noFill/>
          <a:ln>
            <a:noFill/>
          </a:ln>
        </p:spPr>
      </p:sp>
      <p:sp>
        <p:nvSpPr>
          <p:cNvPr id="46" name="Google Shape;46;p8"/>
          <p:cNvSpPr txBox="1"/>
          <p:nvPr>
            <p:ph type="subTitle" idx="1"/>
          </p:nvPr>
        </p:nvSpPr>
        <p:spPr>
          <a:xfrm>
            <a:off x="612000" y="2800363"/>
            <a:ext cx="12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1200"/>
              <a:buNone/>
              <a:defRPr sz="1200" b="1">
                <a:solidFill>
                  <a:srgbClr val="4A21E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type="subTitle" idx="7"/>
          </p:nvPr>
        </p:nvSpPr>
        <p:spPr>
          <a:xfrm>
            <a:off x="2276850" y="2800363"/>
            <a:ext cx="12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1200"/>
              <a:buNone/>
              <a:defRPr sz="1200" b="1">
                <a:solidFill>
                  <a:srgbClr val="4A21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type="subTitle" idx="8"/>
          </p:nvPr>
        </p:nvSpPr>
        <p:spPr>
          <a:xfrm>
            <a:off x="5606550" y="2800363"/>
            <a:ext cx="12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1200"/>
              <a:buNone/>
              <a:defRPr sz="1200" b="1">
                <a:solidFill>
                  <a:srgbClr val="4A21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type="subTitle" idx="9"/>
          </p:nvPr>
        </p:nvSpPr>
        <p:spPr>
          <a:xfrm>
            <a:off x="3941700" y="2800363"/>
            <a:ext cx="12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1200"/>
              <a:buNone/>
              <a:defRPr sz="1200" b="1">
                <a:solidFill>
                  <a:srgbClr val="4A21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type="subTitle" idx="13"/>
          </p:nvPr>
        </p:nvSpPr>
        <p:spPr>
          <a:xfrm>
            <a:off x="7271400" y="2800363"/>
            <a:ext cx="12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1200"/>
              <a:buNone/>
              <a:defRPr sz="1200" b="1">
                <a:solidFill>
                  <a:srgbClr val="4A21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800"/>
              <a:buNone/>
              <a:defRPr sz="800" b="1">
                <a:solidFill>
                  <a:srgbClr val="4A21EF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type="body" idx="14"/>
          </p:nvPr>
        </p:nvSpPr>
        <p:spPr>
          <a:xfrm>
            <a:off x="615400" y="3337600"/>
            <a:ext cx="1260600" cy="2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type="body" idx="15"/>
          </p:nvPr>
        </p:nvSpPr>
        <p:spPr>
          <a:xfrm>
            <a:off x="2276850" y="3337600"/>
            <a:ext cx="1260600" cy="2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type="body" idx="16"/>
          </p:nvPr>
        </p:nvSpPr>
        <p:spPr>
          <a:xfrm>
            <a:off x="3938300" y="3337600"/>
            <a:ext cx="1260600" cy="2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type="body" idx="17"/>
          </p:nvPr>
        </p:nvSpPr>
        <p:spPr>
          <a:xfrm>
            <a:off x="5599750" y="3337600"/>
            <a:ext cx="1260600" cy="2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type="body" idx="18"/>
          </p:nvPr>
        </p:nvSpPr>
        <p:spPr>
          <a:xfrm>
            <a:off x="7211850" y="3337600"/>
            <a:ext cx="1260600" cy="2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2 Content 1">
  <p:cSld name="TITLE_AND_TWO_COLUMNS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2800"/>
              <a:buNone/>
              <a:defRPr>
                <a:solidFill>
                  <a:srgbClr val="4A21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400"/>
              <a:buChar char="●"/>
              <a:defRPr sz="1400">
                <a:solidFill>
                  <a:srgbClr val="0D0B3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400"/>
              <a:buChar char="●"/>
              <a:defRPr sz="1400">
                <a:solidFill>
                  <a:srgbClr val="0D0B3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698" y="4746485"/>
            <a:ext cx="227050" cy="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3 Content">
  <p:cSld name="TITLE_AND_TWO_COLUMNS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21EF"/>
              </a:buClr>
              <a:buSzPts val="2800"/>
              <a:buNone/>
              <a:defRPr>
                <a:solidFill>
                  <a:srgbClr val="4A21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body" idx="1"/>
          </p:nvPr>
        </p:nvSpPr>
        <p:spPr>
          <a:xfrm>
            <a:off x="311700" y="1152475"/>
            <a:ext cx="254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400"/>
              <a:buChar char="●"/>
              <a:defRPr sz="1400">
                <a:solidFill>
                  <a:srgbClr val="0D0B3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698" y="4746485"/>
            <a:ext cx="227050" cy="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>
            <p:ph type="body" idx="2"/>
          </p:nvPr>
        </p:nvSpPr>
        <p:spPr>
          <a:xfrm>
            <a:off x="3149400" y="1152475"/>
            <a:ext cx="254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400"/>
              <a:buChar char="●"/>
              <a:defRPr sz="1400">
                <a:solidFill>
                  <a:srgbClr val="0D0B3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type="body" idx="3"/>
          </p:nvPr>
        </p:nvSpPr>
        <p:spPr>
          <a:xfrm>
            <a:off x="5987100" y="1152475"/>
            <a:ext cx="254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400"/>
              <a:buChar char="●"/>
              <a:defRPr sz="1400">
                <a:solidFill>
                  <a:srgbClr val="0D0B3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●"/>
              <a:defRPr sz="1200">
                <a:solidFill>
                  <a:srgbClr val="0D0B3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○"/>
              <a:defRPr sz="1200">
                <a:solidFill>
                  <a:srgbClr val="0D0B3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0D0B33"/>
              </a:buClr>
              <a:buSzPts val="1200"/>
              <a:buChar char="■"/>
              <a:defRPr sz="1200">
                <a:solidFill>
                  <a:srgbClr val="0D0B3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 Medium" panose="02010600030101010101" charset="-122"/>
                <a:ea typeface="Open Sans Medium" panose="02010600030101010101" charset="-122"/>
                <a:cs typeface="Open Sans Medium" panose="02010600030101010101" charset="-122"/>
                <a:sym typeface="Open Sans Medium" panose="02010600030101010101" charset="-122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 Medium" panose="02010600030101010101" charset="-122"/>
                <a:ea typeface="Open Sans Medium" panose="02010600030101010101" charset="-122"/>
                <a:cs typeface="Open Sans Medium" panose="02010600030101010101" charset="-122"/>
                <a:sym typeface="Open Sans Medium" panose="02010600030101010101" charset="-122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 Medium" panose="02010600030101010101" charset="-122"/>
                <a:ea typeface="Open Sans Medium" panose="02010600030101010101" charset="-122"/>
                <a:cs typeface="Open Sans Medium" panose="02010600030101010101" charset="-122"/>
                <a:sym typeface="Open Sans Medium" panose="02010600030101010101" charset="-122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 Medium" panose="02010600030101010101" charset="-122"/>
                <a:ea typeface="Open Sans Medium" panose="02010600030101010101" charset="-122"/>
                <a:cs typeface="Open Sans Medium" panose="02010600030101010101" charset="-122"/>
                <a:sym typeface="Open Sans Medium" panose="02010600030101010101" charset="-122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 Medium" panose="02010600030101010101" charset="-122"/>
                <a:ea typeface="Open Sans Medium" panose="02010600030101010101" charset="-122"/>
                <a:cs typeface="Open Sans Medium" panose="02010600030101010101" charset="-122"/>
                <a:sym typeface="Open Sans Medium" panose="02010600030101010101" charset="-122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 Medium" panose="02010600030101010101" charset="-122"/>
                <a:ea typeface="Open Sans Medium" panose="02010600030101010101" charset="-122"/>
                <a:cs typeface="Open Sans Medium" panose="02010600030101010101" charset="-122"/>
                <a:sym typeface="Open Sans Medium" panose="02010600030101010101" charset="-122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 Medium" panose="02010600030101010101" charset="-122"/>
                <a:ea typeface="Open Sans Medium" panose="02010600030101010101" charset="-122"/>
                <a:cs typeface="Open Sans Medium" panose="02010600030101010101" charset="-122"/>
                <a:sym typeface="Open Sans Medium" panose="02010600030101010101" charset="-122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 Medium" panose="02010600030101010101" charset="-122"/>
                <a:ea typeface="Open Sans Medium" panose="02010600030101010101" charset="-122"/>
                <a:cs typeface="Open Sans Medium" panose="02010600030101010101" charset="-122"/>
                <a:sym typeface="Open Sans Medium" panose="02010600030101010101" charset="-122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 Medium" panose="02010600030101010101" charset="-122"/>
                <a:ea typeface="Open Sans Medium" panose="02010600030101010101" charset="-122"/>
                <a:cs typeface="Open Sans Medium" panose="02010600030101010101" charset="-122"/>
                <a:sym typeface="Open Sans Medium" panose="02010600030101010101" charset="-12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6.png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18.png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0.xml"/><Relationship Id="rId6" Type="http://schemas.openxmlformats.org/officeDocument/2006/relationships/image" Target="../media/image22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18.png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5.xml"/><Relationship Id="rId6" Type="http://schemas.openxmlformats.org/officeDocument/2006/relationships/image" Target="../media/image23.png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18.png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50.xml"/><Relationship Id="rId6" Type="http://schemas.openxmlformats.org/officeDocument/2006/relationships/image" Target="../media/image24.png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18.png"/><Relationship Id="rId1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image" Target="../media/image26.png"/><Relationship Id="rId7" Type="http://schemas.openxmlformats.org/officeDocument/2006/relationships/tags" Target="../tags/tag56.xml"/><Relationship Id="rId6" Type="http://schemas.openxmlformats.org/officeDocument/2006/relationships/image" Target="../media/image25.png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18.png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15.xml"/><Relationship Id="rId10" Type="http://schemas.openxmlformats.org/officeDocument/2006/relationships/image" Target="../media/image27.png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62.xml"/><Relationship Id="rId7" Type="http://schemas.openxmlformats.org/officeDocument/2006/relationships/image" Target="../media/image29.png"/><Relationship Id="rId6" Type="http://schemas.openxmlformats.org/officeDocument/2006/relationships/tags" Target="../tags/tag61.xml"/><Relationship Id="rId5" Type="http://schemas.openxmlformats.org/officeDocument/2006/relationships/image" Target="../media/image28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18.png"/><Relationship Id="rId14" Type="http://schemas.openxmlformats.org/officeDocument/2006/relationships/notesSlide" Target="../notesSlides/notesSlide17.xml"/><Relationship Id="rId13" Type="http://schemas.openxmlformats.org/officeDocument/2006/relationships/slideLayout" Target="../slideLayouts/slideLayout15.xml"/><Relationship Id="rId12" Type="http://schemas.openxmlformats.org/officeDocument/2006/relationships/image" Target="../media/image30.png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8.png"/><Relationship Id="rId1" Type="http://schemas.openxmlformats.org/officeDocument/2006/relationships/tags" Target="../tags/tag6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33.png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8.png"/><Relationship Id="rId37" Type="http://schemas.openxmlformats.org/officeDocument/2006/relationships/notesSlide" Target="../notesSlides/notesSlide19.xml"/><Relationship Id="rId36" Type="http://schemas.openxmlformats.org/officeDocument/2006/relationships/slideLayout" Target="../slideLayouts/slideLayout15.xml"/><Relationship Id="rId35" Type="http://schemas.openxmlformats.org/officeDocument/2006/relationships/tags" Target="../tags/tag86.xml"/><Relationship Id="rId34" Type="http://schemas.openxmlformats.org/officeDocument/2006/relationships/image" Target="../media/image46.png"/><Relationship Id="rId33" Type="http://schemas.openxmlformats.org/officeDocument/2006/relationships/tags" Target="../tags/tag85.xml"/><Relationship Id="rId32" Type="http://schemas.openxmlformats.org/officeDocument/2006/relationships/image" Target="../media/image45.png"/><Relationship Id="rId31" Type="http://schemas.openxmlformats.org/officeDocument/2006/relationships/tags" Target="../tags/tag84.xml"/><Relationship Id="rId30" Type="http://schemas.openxmlformats.org/officeDocument/2006/relationships/image" Target="../media/image44.png"/><Relationship Id="rId3" Type="http://schemas.openxmlformats.org/officeDocument/2006/relationships/tags" Target="../tags/tag69.xml"/><Relationship Id="rId29" Type="http://schemas.openxmlformats.org/officeDocument/2006/relationships/tags" Target="../tags/tag83.xml"/><Relationship Id="rId28" Type="http://schemas.openxmlformats.org/officeDocument/2006/relationships/image" Target="../media/image43.png"/><Relationship Id="rId27" Type="http://schemas.openxmlformats.org/officeDocument/2006/relationships/tags" Target="../tags/tag82.xml"/><Relationship Id="rId26" Type="http://schemas.openxmlformats.org/officeDocument/2006/relationships/image" Target="../media/image42.png"/><Relationship Id="rId25" Type="http://schemas.openxmlformats.org/officeDocument/2006/relationships/tags" Target="../tags/tag81.xml"/><Relationship Id="rId24" Type="http://schemas.openxmlformats.org/officeDocument/2006/relationships/image" Target="../media/image41.png"/><Relationship Id="rId23" Type="http://schemas.openxmlformats.org/officeDocument/2006/relationships/tags" Target="../tags/tag80.xml"/><Relationship Id="rId22" Type="http://schemas.openxmlformats.org/officeDocument/2006/relationships/image" Target="../media/image40.png"/><Relationship Id="rId21" Type="http://schemas.openxmlformats.org/officeDocument/2006/relationships/tags" Target="../tags/tag79.xml"/><Relationship Id="rId20" Type="http://schemas.openxmlformats.org/officeDocument/2006/relationships/image" Target="../media/image39.png"/><Relationship Id="rId2" Type="http://schemas.openxmlformats.org/officeDocument/2006/relationships/image" Target="../media/image32.png"/><Relationship Id="rId19" Type="http://schemas.openxmlformats.org/officeDocument/2006/relationships/tags" Target="../tags/tag78.xml"/><Relationship Id="rId18" Type="http://schemas.openxmlformats.org/officeDocument/2006/relationships/image" Target="../media/image38.png"/><Relationship Id="rId17" Type="http://schemas.openxmlformats.org/officeDocument/2006/relationships/tags" Target="../tags/tag77.xml"/><Relationship Id="rId16" Type="http://schemas.openxmlformats.org/officeDocument/2006/relationships/image" Target="../media/image37.png"/><Relationship Id="rId15" Type="http://schemas.openxmlformats.org/officeDocument/2006/relationships/tags" Target="../tags/tag76.xml"/><Relationship Id="rId14" Type="http://schemas.openxmlformats.org/officeDocument/2006/relationships/image" Target="../media/image36.png"/><Relationship Id="rId13" Type="http://schemas.openxmlformats.org/officeDocument/2006/relationships/tags" Target="../tags/tag75.xml"/><Relationship Id="rId12" Type="http://schemas.openxmlformats.org/officeDocument/2006/relationships/image" Target="../media/image35.png"/><Relationship Id="rId11" Type="http://schemas.openxmlformats.org/officeDocument/2006/relationships/tags" Target="../tags/tag74.xml"/><Relationship Id="rId10" Type="http://schemas.openxmlformats.org/officeDocument/2006/relationships/image" Target="../media/image34.png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binance.com/en/support/announcement/3a599775d4474e299c3aed3455e12478/" TargetMode="External"/><Relationship Id="rId8" Type="http://schemas.openxmlformats.org/officeDocument/2006/relationships/hyperlink" Target="https://etherscan.io/token/0x12e2b8033420270db2f3b328e32370cb5b2ca134" TargetMode="External"/><Relationship Id="rId7" Type="http://schemas.openxmlformats.org/officeDocument/2006/relationships/hyperlink" Target="https://blog.safepal.com/greater-cross-chain-" TargetMode="External"/><Relationship Id="rId6" Type="http://schemas.openxmlformats.org/officeDocument/2006/relationships/hyperlink" Target="https://bscscan.com/token/0xd41fdb03ba84762dd66a0af1a6c8540ff1ba5dfb" TargetMode="Externa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image" Target="../media/image18.png"/><Relationship Id="rId14" Type="http://schemas.openxmlformats.org/officeDocument/2006/relationships/notesSlide" Target="../notesSlides/notesSlide21.xml"/><Relationship Id="rId13" Type="http://schemas.openxmlformats.org/officeDocument/2006/relationships/slideLayout" Target="../slideLayouts/slideLayout15.xml"/><Relationship Id="rId12" Type="http://schemas.openxmlformats.org/officeDocument/2006/relationships/tags" Target="../tags/tag92.xml"/><Relationship Id="rId11" Type="http://schemas.openxmlformats.org/officeDocument/2006/relationships/hyperlink" Target="https://pay.binance.com/en/merchant-stores?tab=featured" TargetMode="External"/><Relationship Id="rId10" Type="http://schemas.openxmlformats.org/officeDocument/2006/relationships/hyperlink" Target="https://coinmarketcap.com/currencies/safepal/" TargetMode="External"/><Relationship Id="rId1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image" Target="../media/image18.png"/><Relationship Id="rId1" Type="http://schemas.openxmlformats.org/officeDocument/2006/relationships/tags" Target="../tags/tag93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18.png"/><Relationship Id="rId1" Type="http://schemas.openxmlformats.org/officeDocument/2006/relationships/tags" Target="../tags/tag9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01.xml"/><Relationship Id="rId2" Type="http://schemas.openxmlformats.org/officeDocument/2006/relationships/image" Target="../media/image18.png"/><Relationship Id="rId1" Type="http://schemas.openxmlformats.org/officeDocument/2006/relationships/tags" Target="../tags/tag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tags" Target="../tags/tag107.xml"/><Relationship Id="rId7" Type="http://schemas.openxmlformats.org/officeDocument/2006/relationships/image" Target="../media/image48.png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47.png"/><Relationship Id="rId3" Type="http://schemas.openxmlformats.org/officeDocument/2006/relationships/tags" Target="../tags/tag104.xml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26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10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18.png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7.xml"/><Relationship Id="rId2" Type="http://schemas.openxmlformats.org/officeDocument/2006/relationships/image" Target="../media/image18.png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9.xml"/><Relationship Id="rId2" Type="http://schemas.openxmlformats.org/officeDocument/2006/relationships/image" Target="../media/image18.pn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.xml"/><Relationship Id="rId2" Type="http://schemas.openxmlformats.org/officeDocument/2006/relationships/image" Target="../media/image18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.xml"/><Relationship Id="rId2" Type="http://schemas.openxmlformats.org/officeDocument/2006/relationships/image" Target="../media/image18.png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5.xml"/><Relationship Id="rId2" Type="http://schemas.openxmlformats.org/officeDocument/2006/relationships/image" Target="../media/image18.png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image" Target="../media/image20.png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19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9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815975" y="2213991"/>
            <a:ext cx="1603247" cy="356615"/>
          </a:xfrm>
          <a:prstGeom prst="rect">
            <a:avLst/>
          </a:prstGeom>
        </p:spPr>
      </p:pic>
      <p:sp>
        <p:nvSpPr>
          <p:cNvPr id="15" name="textbox 6"/>
          <p:cNvSpPr/>
          <p:nvPr>
            <p:custDataLst>
              <p:tags r:id="rId3"/>
            </p:custDataLst>
          </p:nvPr>
        </p:nvSpPr>
        <p:spPr>
          <a:xfrm>
            <a:off x="753338" y="2724390"/>
            <a:ext cx="3928109" cy="7835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3000"/>
              </a:lnSpc>
            </a:pPr>
            <a:r>
              <a:rPr sz="3900" b="1" kern="0" spc="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Whitep</a:t>
            </a:r>
            <a:r>
              <a:rPr sz="3900" b="1" kern="0" spc="3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aper</a:t>
            </a:r>
            <a:endParaRPr lang="en-US" altLang="en-US" sz="39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algn="l" rtl="0" eaLnBrk="0">
              <a:lnSpc>
                <a:spcPct val="116000"/>
              </a:lnSpc>
            </a:pPr>
            <a:endParaRPr lang="en-US" altLang="en-US" sz="5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</a:pPr>
            <a:r>
              <a:rPr lang="th-TH" sz="1200" kern="0" spc="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ล่าสุด </a:t>
            </a:r>
            <a:r>
              <a:rPr lang="en-US" sz="1200" kern="0" spc="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Jul</a:t>
            </a:r>
            <a:r>
              <a:rPr lang="en-US" sz="1200" kern="0" spc="-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y 2023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16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4718622" y="1424409"/>
            <a:ext cx="3889545" cy="2965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74" name="textbox 74"/>
          <p:cNvSpPr/>
          <p:nvPr>
            <p:custDataLst>
              <p:tags r:id="rId3"/>
            </p:custDataLst>
          </p:nvPr>
        </p:nvSpPr>
        <p:spPr>
          <a:xfrm>
            <a:off x="389889" y="509617"/>
            <a:ext cx="2476527" cy="443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sz="2400" kern="0" spc="7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เกี่ยวกับ</a:t>
            </a:r>
            <a:r>
              <a:rPr sz="2400" kern="0" spc="7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2400" kern="0" spc="7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70" name="textbox 70"/>
          <p:cNvSpPr/>
          <p:nvPr>
            <p:custDataLst>
              <p:tags r:id="rId4"/>
            </p:custDataLst>
          </p:nvPr>
        </p:nvSpPr>
        <p:spPr>
          <a:xfrm>
            <a:off x="400227" y="1278890"/>
            <a:ext cx="4840604" cy="259016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sz="12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เป็นแพลตฟอร์มกระเป๋าเงินคริปโตครบวงจรที่ให้ เสนอการจัดการสินทรัพย์ที่หลากหลายสำหรับนักลงทุนที่กำลังมองหาวิธีที่สะดวกและมั่นใจในการสร้างความร่ำรวยตามความต้องการของตนเอง พันธกิจหลักของเราคือการให้กำลังให้กับนักลงทุนเพื่อมุ่งหวังโอกาสทางการเงินและเสรีภาพในโลกที่เป็นแบบกระจายศูนย์</a:t>
            </a:r>
            <a:endParaRPr lang="th-TH" sz="1200" kern="0" spc="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7780" algn="l" rtl="0" eaLnBrk="0">
              <a:lnSpc>
                <a:spcPct val="85000"/>
              </a:lnSpc>
            </a:pPr>
            <a:endParaRPr lang="th-TH" sz="1200" kern="0" spc="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sz="12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เป็นกระเป๋าเงินฮาร์ดแวร์คริปโตเจ้าแรกที่ได้รับการลงทุนจาก </a:t>
            </a:r>
            <a:r>
              <a:rPr lang="en-US" sz="12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Binance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Labs </a:t>
            </a:r>
            <a:r>
              <a:rPr lang="th-TH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ก่อตั้งขึ้นในปี 2018 โดยทีมงานของนักวิทยาการรักษาความปลอดภัย, วิทยาศาสตร์ข้อมูล, และวิศวกรฮาร์ดแวร์ </a:t>
            </a:r>
            <a:r>
              <a:rPr lang="en-US" sz="12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ได้เติบโตและให้บริการอย่างแข็งแกร่ง จนถึงวันนี้ </a:t>
            </a:r>
            <a:r>
              <a:rPr lang="en-US" sz="12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นำเสนอ กระเป๋าฮาร์ดแวร์, มือถือ และ 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Extension wallets </a:t>
            </a:r>
            <a:r>
              <a:rPr lang="th-TH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สู่ลูกค้าทุกคน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72" name="picture 7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5511418" y="1228978"/>
            <a:ext cx="3204972" cy="2904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/>
          <p:nvPr>
            <p:custDataLst>
              <p:tags r:id="rId1"/>
            </p:custDataLst>
          </p:nvPr>
        </p:nvSpPr>
        <p:spPr>
          <a:xfrm>
            <a:off x="1095059" y="1738948"/>
            <a:ext cx="6953882" cy="875664"/>
          </a:xfrm>
          <a:prstGeom prst="rect">
            <a:avLst/>
          </a:prstGeom>
        </p:spPr>
        <p:txBody>
          <a:bodyPr vert="horz" wrap="square" lIns="0" tIns="0" rIns="0" bIns="0" anchor="ctr" anchorCtr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4745"/>
              </a:lnSpc>
            </a:pPr>
            <a:r>
              <a:rPr lang="th-TH" sz="3500" kern="0" spc="60" dirty="0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ปลอดภัย: หลับสบาย ด้วย SafePal</a:t>
            </a:r>
            <a:endParaRPr lang="en-US" altLang="en-US" sz="35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algn="l" rtl="0" eaLnBrk="0">
              <a:lnSpc>
                <a:spcPct val="106000"/>
              </a:lnSpc>
            </a:pPr>
            <a:r>
              <a:rPr lang="en-US" sz="900" kern="0" spc="70" dirty="0" err="1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  SafePal</a:t>
            </a:r>
            <a:r>
              <a:rPr lang="en-US" sz="900" kern="0" spc="70" dirty="0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900" kern="0" spc="70" dirty="0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ำเสนอบริการกระเป๋ากระจายเงินศูนย์ที่มั่นคงและใช้งานง่ายที่และปกป้องคีย์ส่วนตัวของคุณแบบเต็มระบบ</a:t>
            </a:r>
            <a:endParaRPr lang="en-US" altLang="en-US" sz="9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92" name="textbox 92"/>
          <p:cNvSpPr/>
          <p:nvPr>
            <p:custDataLst>
              <p:tags r:id="rId3"/>
            </p:custDataLst>
          </p:nvPr>
        </p:nvSpPr>
        <p:spPr>
          <a:xfrm rot="21600000">
            <a:off x="420853" y="505714"/>
            <a:ext cx="7895590" cy="443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sz="2400" kern="0" spc="11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ผลิตภัณฑ์กระเป๋าเงินฮาร์ดแวร์ เพื่อความปลอดภัยขั้นสูง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86" name="textbox 86"/>
          <p:cNvSpPr/>
          <p:nvPr>
            <p:custDataLst>
              <p:tags r:id="rId4"/>
            </p:custDataLst>
          </p:nvPr>
        </p:nvSpPr>
        <p:spPr>
          <a:xfrm>
            <a:off x="539216" y="1481124"/>
            <a:ext cx="5285104" cy="253301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2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ออฟไลน์และแอร์แก็ป 100%, ไม่มี 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Bluetooth, </a:t>
            </a:r>
            <a:r>
              <a:rPr lang="en-US" sz="1200" kern="0" spc="-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WiFi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NFC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หรือความถี่วิทยุอื่น ๆ ที่เกี่ยวข้อง เก็บคีย์ส่วนตัวของคุณในโหมดออฟไลน์อย่างปลอดภัย</a:t>
            </a:r>
            <a:endParaRPr lang="th-TH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</a:t>
            </a:r>
            <a:r>
              <a:rPr lang="th-TH" sz="1200" b="0" i="0" dirty="0">
                <a:solidFill>
                  <a:srgbClr val="374151"/>
                </a:solidFill>
                <a:effectLst/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เหมาะกับการใช้งานบนมือถือ สามารถจัดการคริปโตได้ทุกเวลาที่ใดก็ตาม ทุกที่ในโลก โดยไม่ต้องใช้แล็ปท็อปหรือสาย 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USB</a:t>
            </a:r>
            <a:endParaRPr lang="th-TH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</a:t>
            </a:r>
            <a:r>
              <a:rPr lang="th-TH" sz="1200" dirty="0"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หน้าจอ 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IPS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ความละเอียดสูง 1.3 นิ้วเพื่อแสดงรายละเอียดของทุกการทำธุรกรรม</a:t>
            </a:r>
            <a:endParaRPr 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มีปุ่มควบคุมแบบ 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D-pad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ที่ใช้งานง่าย เหมาะสำหรับผู้เริ่มต้นทางด้านคริปโต</a:t>
            </a:r>
            <a:endParaRPr 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รองรับ </a:t>
            </a:r>
            <a:r>
              <a:rPr lang="th-TH"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15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ภาษาและมีสนับสนุนสำหรับเครือข่ายคริปโตต่าง ๆ มากกว่า </a:t>
            </a:r>
            <a:r>
              <a:rPr lang="th-TH"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100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เชน</a:t>
            </a:r>
            <a:endParaRPr 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ราคาเหมาะสมอยู่ที่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(</a:t>
            </a:r>
            <a:r>
              <a:rPr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$49.99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)</a:t>
            </a:r>
            <a:endParaRPr lang="en-US" alt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96000"/>
              </a:lnSpc>
              <a:spcBef>
                <a:spcPts val="635"/>
              </a:spcBef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ถูกขายไปแล้วถึง </a:t>
            </a:r>
            <a:r>
              <a:rPr lang="th-TH"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196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ประเทศและภูมิภาคทั่วโลก</a:t>
            </a:r>
            <a:endParaRPr lang="en-US" altLang="en-US" sz="5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ts val="1605"/>
              </a:lnSpc>
              <a:spcBef>
                <a:spcPts val="0"/>
              </a:spcBef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เครือข่ายผู้จำหน่ายกว้างขวางใน </a:t>
            </a:r>
            <a:r>
              <a:rPr lang="th-TH"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30+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ประเทศ</a:t>
            </a:r>
            <a:endParaRPr lang="en-US" alt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88" name="picture 8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6103746" y="1480820"/>
            <a:ext cx="2292095" cy="2375915"/>
          </a:xfrm>
          <a:prstGeom prst="rect">
            <a:avLst/>
          </a:prstGeom>
        </p:spPr>
      </p:pic>
      <p:sp>
        <p:nvSpPr>
          <p:cNvPr id="96" name="textbox 96"/>
          <p:cNvSpPr/>
          <p:nvPr>
            <p:custDataLst>
              <p:tags r:id="rId7"/>
            </p:custDataLst>
          </p:nvPr>
        </p:nvSpPr>
        <p:spPr>
          <a:xfrm>
            <a:off x="813962" y="4731301"/>
            <a:ext cx="1723389" cy="12890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*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ข้อมูลอัปเดทล่าสุดเมื่อ 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April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2023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108" name="textbox 108"/>
          <p:cNvSpPr/>
          <p:nvPr>
            <p:custDataLst>
              <p:tags r:id="rId3"/>
            </p:custDataLst>
          </p:nvPr>
        </p:nvSpPr>
        <p:spPr>
          <a:xfrm>
            <a:off x="405961" y="505693"/>
            <a:ext cx="6953250" cy="443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sz="2400" kern="0" spc="8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กระเงินซอร์ฟแวร์พร้อม </a:t>
            </a:r>
            <a:r>
              <a:rPr lang="en-US" sz="2400" kern="0" spc="8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UX </a:t>
            </a:r>
            <a:r>
              <a:rPr lang="th-TH" sz="2400" kern="0" spc="8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ที่เข้าถึงง่าย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106" name="textbox 106"/>
          <p:cNvSpPr/>
          <p:nvPr>
            <p:custDataLst>
              <p:tags r:id="rId4"/>
            </p:custDataLst>
          </p:nvPr>
        </p:nvSpPr>
        <p:spPr>
          <a:xfrm>
            <a:off x="509270" y="1538605"/>
            <a:ext cx="4596130" cy="199199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2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3175" algn="l" rtl="0" eaLnBrk="0" fontAlgn="auto">
              <a:lnSpc>
                <a:spcPct val="140000"/>
              </a:lnSpc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กระจายศูนย์แบบ 100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%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โดยเก็บคีย์ส่วนตัวโทรศัพท์มือถือ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-635" algn="l" rtl="0" eaLnBrk="0" fontAlgn="auto">
              <a:lnSpc>
                <a:spcPct val="140000"/>
              </a:lnSpc>
              <a:spcBef>
                <a:spcPts val="660"/>
              </a:spcBef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นำเข้าหรือสร้างกระเป๋าเงินด้วยวลีช่วยจำ (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mnemonic phrase),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คีย์ส่วนตัว (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private keys), Keystore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และวิธีอื่นๆ</a:t>
            </a:r>
            <a:endParaRPr lang="th-TH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-635" algn="l" rtl="0" eaLnBrk="0" fontAlgn="auto">
              <a:lnSpc>
                <a:spcPct val="140000"/>
              </a:lnSpc>
              <a:spcBef>
                <a:spcPts val="660"/>
              </a:spcBef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ใช้เวลาเพียงหนึ่งนาทีเพื่อตั้งค่า เหมาะสำหรับผู้เริ่มต้นด้านคริปโต</a:t>
            </a:r>
            <a:endParaRPr lang="th-TH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-635" algn="l" rtl="0" eaLnBrk="0" fontAlgn="auto">
              <a:lnSpc>
                <a:spcPct val="140000"/>
              </a:lnSpc>
              <a:spcBef>
                <a:spcPts val="660"/>
              </a:spcBef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จัดการทรัพย์สินคริปโตและเข้าถึง </a:t>
            </a:r>
            <a:r>
              <a:rPr lang="en-US" sz="1200" kern="0" spc="-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DApps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ได้ไม่จำกัด แบบง่ายๆ ในปลายนิ้ว</a:t>
            </a:r>
            <a:endParaRPr lang="en-US" alt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eaLnBrk="0" fontAlgn="auto">
              <a:lnSpc>
                <a:spcPct val="140000"/>
              </a:lnSpc>
              <a:spcBef>
                <a:spcPts val="5"/>
              </a:spcBef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รองรับ </a:t>
            </a:r>
            <a:r>
              <a:rPr lang="th-TH"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15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ภาษาและมีสนับสนุนสำหรับเครือข่ายคริปโตต่าง ๆ มากกว่า </a:t>
            </a:r>
            <a:r>
              <a:rPr lang="th-TH"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100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เชน</a:t>
            </a:r>
            <a:endParaRPr 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2225" algn="l" rtl="0" eaLnBrk="0">
              <a:lnSpc>
                <a:spcPct val="96000"/>
              </a:lnSpc>
              <a:spcBef>
                <a:spcPts val="5"/>
              </a:spcBef>
            </a:pP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104" name="picture 10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5387340" y="1126235"/>
            <a:ext cx="3086100" cy="3194304"/>
          </a:xfrm>
          <a:prstGeom prst="rect">
            <a:avLst/>
          </a:prstGeom>
        </p:spPr>
      </p:pic>
      <p:sp>
        <p:nvSpPr>
          <p:cNvPr id="110" name="textbox 110"/>
          <p:cNvSpPr/>
          <p:nvPr>
            <p:custDataLst>
              <p:tags r:id="rId7"/>
            </p:custDataLst>
          </p:nvPr>
        </p:nvSpPr>
        <p:spPr>
          <a:xfrm>
            <a:off x="813962" y="4731301"/>
            <a:ext cx="1723389" cy="12890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endParaRPr lang="th-TH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5000"/>
              </a:lnSpc>
            </a:pPr>
            <a:r>
              <a:rPr lang="th-TH" sz="7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*</a:t>
            </a:r>
            <a:r>
              <a:rPr lang="th-TH" sz="700" kern="0" spc="6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7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ข้อมูลอัปเดทล่าสุดเมื่อ </a:t>
            </a:r>
            <a:r>
              <a:rPr lang="en-US" sz="7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April</a:t>
            </a:r>
            <a:r>
              <a:rPr lang="en-US" sz="700" kern="0" spc="5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7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2023</a:t>
            </a:r>
            <a:endParaRPr lang="en-US" altLang="en-US" sz="7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5000"/>
              </a:lnSpc>
            </a:pP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120" name="textbox 120"/>
          <p:cNvSpPr/>
          <p:nvPr>
            <p:custDataLst>
              <p:tags r:id="rId3"/>
            </p:custDataLst>
          </p:nvPr>
        </p:nvSpPr>
        <p:spPr>
          <a:xfrm>
            <a:off x="421005" y="505460"/>
            <a:ext cx="8493125" cy="443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sz="2400" kern="0" spc="8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กระเป๋าเงิน </a:t>
            </a:r>
            <a:r>
              <a:rPr lang="en-US" sz="2400" kern="0" spc="8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Extension </a:t>
            </a:r>
            <a:r>
              <a:rPr lang="th-TH" sz="2400" kern="0" spc="8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สำหรับประสบการณ์บนเดสก์ท็อปที่ลื่นไหล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116" name="textbox 116"/>
          <p:cNvSpPr/>
          <p:nvPr>
            <p:custDataLst>
              <p:tags r:id="rId4"/>
            </p:custDataLst>
          </p:nvPr>
        </p:nvSpPr>
        <p:spPr>
          <a:xfrm>
            <a:off x="539648" y="1502079"/>
            <a:ext cx="4867275" cy="173418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9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2860" algn="l" rtl="0" eaLnBrk="0" fontAlgn="auto">
              <a:lnSpc>
                <a:spcPct val="120000"/>
              </a:lnSpc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จัดการเชนที่รองรับ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1200" kern="0" spc="-3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EV</a:t>
            </a:r>
            <a:r>
              <a:rPr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M</a:t>
            </a:r>
            <a:r>
              <a:rPr lang="th-TH"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</a:t>
            </a:r>
            <a:r>
              <a:rPr sz="1200" kern="0" spc="-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non-EVM</a:t>
            </a:r>
            <a:r>
              <a:rPr sz="1200" kern="0" spc="6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ได้ในที่เดียว</a:t>
            </a:r>
            <a:endParaRPr lang="en-US" alt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3495" indent="-635" algn="l" rtl="0" eaLnBrk="0" fontAlgn="auto">
              <a:lnSpc>
                <a:spcPct val="120000"/>
              </a:lnSpc>
              <a:spcBef>
                <a:spcPts val="650"/>
              </a:spcBef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เชื่อมต่อกับ </a:t>
            </a:r>
            <a:r>
              <a:rPr lang="en-US" sz="1200" kern="0" spc="-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DApps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บนเชนต่างๆ ได้ตลอดเวลา ไม่ว่าคุณจะสลับไปยังเชนอื่น</a:t>
            </a:r>
            <a:endParaRPr lang="th-TH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3495" indent="-635" algn="l" rtl="0" eaLnBrk="0" fontAlgn="auto">
              <a:lnSpc>
                <a:spcPct val="120000"/>
              </a:lnSpc>
              <a:spcBef>
                <a:spcPts val="650"/>
              </a:spcBef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ให้</a:t>
            </a:r>
            <a:r>
              <a:rPr lang="th-TH" sz="1200" kern="0" spc="-2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ความปลอดภัยระดับสูง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โดยการเชื่อมต่อกับกระเป๋าเงินฮาร์ดแวร์ </a:t>
            </a:r>
            <a:r>
              <a:rPr lang="en-US" sz="1200" kern="0" spc="-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หรือกระเป๋าเงิน 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Extension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บนโทรศัพท์มือถือ</a:t>
            </a:r>
            <a:endParaRPr lang="en-US" alt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indent="1016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zh-CN" sz="12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</a:t>
            </a:r>
            <a:r>
              <a:rPr lang="th-TH" sz="1200" dirty="0"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คลิกเพียงครั้งเดียวเพื่อ</a:t>
            </a:r>
            <a:r>
              <a:rPr lang="th-TH" sz="1200" kern="0" spc="-2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เชื่อมต่อกับกระเป๋าเงินอื่น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เช่น </a:t>
            </a:r>
            <a:r>
              <a:rPr lang="en-US" sz="1200" kern="0" spc="-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Metamask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</a:t>
            </a:r>
            <a:r>
              <a:rPr lang="en-US" sz="1200" kern="0" spc="-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Trustwallet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Ledger, </a:t>
            </a:r>
            <a:r>
              <a:rPr lang="en-US" sz="1200" kern="0" spc="-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imToken</a:t>
            </a:r>
            <a:r>
              <a:rPr lang="en-US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และอื่นๆ</a:t>
            </a:r>
            <a:endParaRPr lang="en-US" altLang="en-US" sz="1200" kern="0" spc="-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118" name="picture 1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5785503" y="1287371"/>
            <a:ext cx="2294344" cy="2913179"/>
          </a:xfrm>
          <a:prstGeom prst="rect">
            <a:avLst/>
          </a:prstGeom>
        </p:spPr>
      </p:pic>
      <p:sp>
        <p:nvSpPr>
          <p:cNvPr id="122" name="textbox 122"/>
          <p:cNvSpPr/>
          <p:nvPr>
            <p:custDataLst>
              <p:tags r:id="rId7"/>
            </p:custDataLst>
          </p:nvPr>
        </p:nvSpPr>
        <p:spPr>
          <a:xfrm>
            <a:off x="813962" y="4731301"/>
            <a:ext cx="1723389" cy="12890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5000"/>
              </a:lnSpc>
            </a:pP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*</a:t>
            </a:r>
            <a:r>
              <a:rPr lang="th-TH" sz="800" kern="0" spc="6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ข้อมูลอัปเดทล่าสุดเมื่อ </a:t>
            </a:r>
            <a:r>
              <a:rPr lang="en-US"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April</a:t>
            </a:r>
            <a:r>
              <a:rPr lang="en-US" sz="800" kern="0" spc="5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2023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8"/>
          <p:cNvSpPr/>
          <p:nvPr>
            <p:custDataLst>
              <p:tags r:id="rId1"/>
            </p:custDataLst>
          </p:nvPr>
        </p:nvSpPr>
        <p:spPr>
          <a:xfrm>
            <a:off x="594360" y="1861820"/>
            <a:ext cx="7802880" cy="8756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66040" algn="ctr" rtl="0" eaLnBrk="0">
              <a:lnSpc>
                <a:spcPts val="4745"/>
              </a:lnSpc>
            </a:pPr>
            <a:r>
              <a:rPr lang="th-TH" sz="3500" kern="0" spc="80" dirty="0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เติบโต: สร้างความมั่งคั่งให้คริปโตของคุณ</a:t>
            </a:r>
            <a:endParaRPr lang="en-US" altLang="en-US" sz="5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ctr" rtl="0" eaLnBrk="0">
              <a:lnSpc>
                <a:spcPts val="1310"/>
              </a:lnSpc>
              <a:spcBef>
                <a:spcPts val="0"/>
              </a:spcBef>
            </a:pPr>
            <a:r>
              <a:rPr lang="en-US" sz="900" kern="0" spc="70" dirty="0" err="1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900" kern="0" spc="70" dirty="0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900" kern="0" spc="70" dirty="0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ห้บริการการจัดการทรัพย์สินคริปโตที่หลากหลายให้ผู้ใช้เติบโตและสร้างความมั่งคั่งทรัพย์สินคริปโตได้โดยปลายนิ้วมือ</a:t>
            </a:r>
            <a:endParaRPr lang="en-US" altLang="en-US" sz="9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142" name="textbox 142"/>
          <p:cNvSpPr/>
          <p:nvPr>
            <p:custDataLst>
              <p:tags r:id="rId3"/>
            </p:custDataLst>
          </p:nvPr>
        </p:nvSpPr>
        <p:spPr>
          <a:xfrm>
            <a:off x="405765" y="506095"/>
            <a:ext cx="3606165" cy="11214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sz="2400" kern="0" spc="6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Swap</a:t>
            </a:r>
            <a:r>
              <a:rPr sz="2400" kern="0" spc="6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2400" kern="0" spc="6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</a:t>
            </a:r>
            <a:r>
              <a:rPr sz="2400" kern="0" spc="3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2400" kern="0" spc="6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Bridge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algn="l" rtl="0" eaLnBrk="0">
              <a:lnSpc>
                <a:spcPct val="100000"/>
              </a:lnSpc>
            </a:pPr>
            <a:endParaRPr lang="en-US" altLang="en-US" sz="1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72390" indent="2540" algn="l" rtl="0" eaLnBrk="0">
              <a:lnSpc>
                <a:spcPct val="124000"/>
              </a:lnSpc>
              <a:spcBef>
                <a:spcPts val="0"/>
              </a:spcBef>
            </a:pPr>
            <a:r>
              <a:rPr lang="en-US" altLang="zh-CN" sz="9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</a:t>
            </a:r>
            <a:r>
              <a:rPr lang="th-TH" sz="900" b="0" i="0" dirty="0">
                <a:solidFill>
                  <a:srgbClr val="374151"/>
                </a:solidFill>
                <a:effectLst/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b="0" i="0" kern="0" spc="30" dirty="0">
                <a:solidFill>
                  <a:srgbClr val="FFFFFF">
                    <a:alpha val="100000"/>
                  </a:srgbClr>
                </a:solidFill>
                <a:effectLst/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รวบรวมการ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แลกเปลี่ยนทั้งการซื้อขายใน 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DEX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CEX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โดยมีตัวเลือกหลากหลายสำหรับการย้ายทรัพย์สินข้ามเชน</a:t>
            </a:r>
            <a:endParaRPr lang="en-US" altLang="en-US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2" name="textbox 138"/>
          <p:cNvSpPr/>
          <p:nvPr>
            <p:custDataLst>
              <p:tags r:id="rId4"/>
            </p:custDataLst>
          </p:nvPr>
        </p:nvSpPr>
        <p:spPr>
          <a:xfrm>
            <a:off x="4580255" y="506095"/>
            <a:ext cx="4225925" cy="130111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sz="2400" kern="0" spc="8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ซื้อขายและติดตาม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endParaRPr lang="en-US" altLang="zh-CN" sz="900">
              <a:solidFill>
                <a:srgbClr val="79EFBD"/>
              </a:solidFill>
              <a:latin typeface="Alibaba Sans" panose="020B0503020203040204" charset="0"/>
              <a:cs typeface="Alibaba Sans" panose="020B0503020203040204" charset="0"/>
              <a:sym typeface="Wingdings" panose="05000000000000000000" charset="0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zh-CN" sz="9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</a:t>
            </a:r>
            <a:r>
              <a:rPr lang="th-TH" sz="900" dirty="0"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ไม่พลาดการเคลื่อนไหวของตลาดด้วยการติดตามข้อมูลตลาดแบบเรียลไทม์</a:t>
            </a:r>
            <a:endParaRPr lang="th-TH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zh-CN" sz="10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</a:t>
            </a:r>
            <a:r>
              <a:rPr lang="th-TH" sz="1000" b="0" i="0" dirty="0">
                <a:solidFill>
                  <a:srgbClr val="374151"/>
                </a:solidFill>
                <a:effectLst/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ซื้อขายได้ที่ปลายนิ้วของคุณด้วย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Liquidity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ในตลาดที่ดีที่สุดจาก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Binance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MEXC,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Bitget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1inch, 0X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และอื่นๆ</a:t>
            </a:r>
            <a:endParaRPr lang="th-TH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zh-CN" sz="10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</a:t>
            </a:r>
            <a:r>
              <a:rPr lang="en-US" altLang="zh-CN" sz="10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ingdings" panose="05000000000000000000" charset="0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รวบรวมการซื้อขายจากทั้ง</a:t>
            </a:r>
            <a:r>
              <a:rPr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CEX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</a:t>
            </a:r>
            <a:r>
              <a:rPr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DEX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เพื่อความสะดวกสบาย</a:t>
            </a:r>
            <a:endParaRPr lang="en-US" altLang="en-US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144" name="picture 1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4193222" y="598804"/>
            <a:ext cx="9524" cy="4136389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21600000">
            <a:off x="318515" y="2046731"/>
            <a:ext cx="3302305" cy="2862072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21600000">
            <a:off x="5132832" y="2046731"/>
            <a:ext cx="2795651" cy="26516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154" name="textbox 154"/>
          <p:cNvSpPr/>
          <p:nvPr>
            <p:custDataLst>
              <p:tags r:id="rId3"/>
            </p:custDataLst>
          </p:nvPr>
        </p:nvSpPr>
        <p:spPr>
          <a:xfrm>
            <a:off x="406050" y="505807"/>
            <a:ext cx="3588776" cy="148716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sz="2400" kern="0" spc="7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ท่องอินเทอร์เน็ต และ ค้นหา</a:t>
            </a:r>
            <a:endParaRPr lang="th-TH" sz="2400" kern="0" spc="70" dirty="0">
              <a:solidFill>
                <a:srgbClr val="79EFBD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-635" eaLnBrk="0" fontAlgn="auto">
              <a:lnSpc>
                <a:spcPct val="120000"/>
              </a:lnSpc>
              <a:spcBef>
                <a:spcPts val="0"/>
              </a:spcBef>
            </a:pPr>
            <a:endParaRPr lang="en-US" altLang="zh-CN" sz="1000">
              <a:solidFill>
                <a:srgbClr val="79EFBD"/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  <a:sym typeface="Wingdings" panose="05000000000000000000" charset="0"/>
            </a:endParaRPr>
          </a:p>
          <a:p>
            <a:pPr indent="-635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zh-CN" sz="10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ingdings" panose="05000000000000000000" charset="0"/>
              </a:rPr>
              <a:t>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สำรวจ ค้นหา บุ๊คมาร์ค และเข้าถึง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DApps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ที่คุณชื่นชอบได้ที่เดียวอย่างปลอดภัยด้วยการกรอง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DApp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ของเรา</a:t>
            </a:r>
            <a:endParaRPr lang="en-US" altLang="en-US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zh-CN" sz="10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ingdings" panose="05000000000000000000" charset="0"/>
              </a:rPr>
              <a:t>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ค้นพบเครื่องมือที่ใช้งานง่ายที่ได้ถูกสร้างโดย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เช่น </a:t>
            </a:r>
            <a:r>
              <a:rPr lang="en-US" alt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Revoke Manager, LP Center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และอื่นๆ</a:t>
            </a:r>
            <a:endParaRPr lang="en-US" altLang="en-US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158" name="picture 15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2080260" y="2136647"/>
            <a:ext cx="1397507" cy="2598420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1600000">
            <a:off x="513588" y="2033016"/>
            <a:ext cx="1510283" cy="2702051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21600000">
            <a:off x="4193222" y="598804"/>
            <a:ext cx="9524" cy="4136389"/>
          </a:xfrm>
          <a:prstGeom prst="rect">
            <a:avLst/>
          </a:prstGeom>
        </p:spPr>
      </p:pic>
      <p:sp>
        <p:nvSpPr>
          <p:cNvPr id="150" name="textbox 150"/>
          <p:cNvSpPr/>
          <p:nvPr>
            <p:custDataLst>
              <p:tags r:id="rId10"/>
            </p:custDataLst>
          </p:nvPr>
        </p:nvSpPr>
        <p:spPr>
          <a:xfrm>
            <a:off x="4608767" y="505807"/>
            <a:ext cx="4058284" cy="130428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sz="2400" kern="0" spc="6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ลงทุน และ ผลตอบแทน</a:t>
            </a:r>
            <a:endParaRPr lang="th-TH" sz="2400" kern="0" spc="60" dirty="0">
              <a:solidFill>
                <a:srgbClr val="79EFBD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60960" indent="-635" eaLnBrk="0" fontAlgn="auto">
              <a:lnSpc>
                <a:spcPct val="120000"/>
              </a:lnSpc>
              <a:spcBef>
                <a:spcPts val="1330"/>
              </a:spcBef>
            </a:pPr>
            <a:r>
              <a:rPr lang="en-US" altLang="zh-CN" sz="10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ingdings" panose="05000000000000000000" charset="0"/>
              </a:rPr>
              <a:t>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Earn: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เป็นตัวรวมรายได้ 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DeFi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ที่มาพร้อมกับ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ซึ่งช่วยลดความยุ่งยากในการลงทุนในการ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stake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 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DeFi</a:t>
            </a:r>
            <a:endParaRPr lang="en-US" altLang="en-US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57150" indent="2540" algn="l" rtl="0" eaLnBrk="0" fontAlgn="auto">
              <a:lnSpc>
                <a:spcPct val="120000"/>
              </a:lnSpc>
            </a:pPr>
            <a:r>
              <a:rPr lang="en-US" altLang="zh-CN" sz="10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ingdings" panose="05000000000000000000" charset="0"/>
              </a:rPr>
              <a:t>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โปรแกรม 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Wallet Holder Offering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Giftbox: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โปรแกรมพิเศษที่นำเสนอโอกาสการลงทุนตั้งแต่เริ่มต้นในโครงการบล็อกเชนที่กำลังเติบโต</a:t>
            </a:r>
            <a:endParaRPr lang="th-TH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57150" indent="2540" algn="l" rtl="0" eaLnBrk="0">
              <a:lnSpc>
                <a:spcPct val="119000"/>
              </a:lnSpc>
            </a:pPr>
            <a:endParaRPr lang="th-TH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57150" indent="2540" algn="l" rtl="0" eaLnBrk="0">
              <a:lnSpc>
                <a:spcPct val="119000"/>
              </a:lnSpc>
            </a:pPr>
            <a:endParaRPr lang="th-TH" sz="9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57150" indent="2540" algn="l" rtl="0" eaLnBrk="0">
              <a:lnSpc>
                <a:spcPct val="119000"/>
              </a:lnSpc>
            </a:pPr>
            <a:endParaRPr lang="th-TH" sz="9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57150" indent="2540" algn="l" rtl="0" eaLnBrk="0">
              <a:lnSpc>
                <a:spcPct val="119000"/>
              </a:lnSpc>
            </a:pPr>
            <a:endParaRPr lang="en-US" altLang="en-US" sz="9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148" name="picture 1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4863083" y="2008729"/>
            <a:ext cx="3212775" cy="28350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170" name="textbox 170"/>
          <p:cNvSpPr/>
          <p:nvPr>
            <p:custDataLst>
              <p:tags r:id="rId3"/>
            </p:custDataLst>
          </p:nvPr>
        </p:nvSpPr>
        <p:spPr>
          <a:xfrm>
            <a:off x="421005" y="505460"/>
            <a:ext cx="5318760" cy="443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en-US" sz="2400" kern="0" spc="7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Road</a:t>
            </a:r>
            <a:r>
              <a:rPr lang="en-US" sz="2400" kern="0" spc="-44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2400" kern="0" spc="7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map</a:t>
            </a:r>
            <a:r>
              <a:rPr lang="th-TH" sz="2400" kern="0" spc="7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ของผลิตภัณฑ์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5" name="图片 4" descr="Group 15978796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4850" y="1065530"/>
            <a:ext cx="7734300" cy="36842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7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6051139" y="1035064"/>
            <a:ext cx="2451272" cy="30009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180" name="textbox 180"/>
          <p:cNvSpPr/>
          <p:nvPr>
            <p:custDataLst>
              <p:tags r:id="rId5"/>
            </p:custDataLst>
          </p:nvPr>
        </p:nvSpPr>
        <p:spPr>
          <a:xfrm>
            <a:off x="394071" y="507598"/>
            <a:ext cx="3567429" cy="3930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2895"/>
              </a:lnSpc>
            </a:pPr>
            <a:r>
              <a:rPr lang="th-TH" altLang="en-US" sz="2400" kern="0" spc="50" dirty="0">
                <a:ln w="797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เราเป็นยิ่งกว่ากระเป๋าเงิน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178" name="textbox 178"/>
          <p:cNvSpPr/>
          <p:nvPr>
            <p:custDataLst>
              <p:tags r:id="rId6"/>
            </p:custDataLst>
          </p:nvPr>
        </p:nvSpPr>
        <p:spPr>
          <a:xfrm>
            <a:off x="508625" y="1336282"/>
            <a:ext cx="5621020" cy="27590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4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0320" algn="l" rtl="0" eaLnBrk="0">
              <a:lnSpc>
                <a:spcPct val="85000"/>
              </a:lnSpc>
            </a:pPr>
            <a:r>
              <a:rPr sz="1400" b="1" kern="0" spc="-10" dirty="0" err="1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sz="1400" b="1" kern="0" spc="-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400" b="1" kern="0" spc="-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เป็นสะพานให้ผู้ใช้งานเข้าสู่เชนสาธารณะ</a:t>
            </a:r>
            <a:endParaRPr lang="en-US" altLang="en-US" sz="1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0955" algn="l" rtl="0" eaLnBrk="0" fontAlgn="auto">
              <a:lnSpc>
                <a:spcPct val="120000"/>
              </a:lnSpc>
              <a:spcBef>
                <a:spcPts val="360"/>
              </a:spcBef>
            </a:pPr>
            <a:r>
              <a:rPr lang="en-US" altLang="zh-CN" sz="10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ingdings" panose="05000000000000000000" charset="0"/>
              </a:rPr>
              <a:t>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ให้การสนับสนุนกระเป๋าเงินอย่างครบถ้วนสำหรับพันธมิตรบล็อกเชนของเรา รวมถึง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mainnet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native coin,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มาตรฐานโทเคน, รวมถึงมาตรฐาน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DApps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NFT</a:t>
            </a:r>
            <a:endParaRPr lang="en-US" altLang="en-US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1590" indent="-635" algn="l" rtl="0" eaLnBrk="0" fontAlgn="auto">
              <a:lnSpc>
                <a:spcPct val="120000"/>
              </a:lnSpc>
              <a:spcBef>
                <a:spcPts val="310"/>
              </a:spcBef>
            </a:pPr>
            <a:r>
              <a:rPr lang="en-US" altLang="zh-CN" sz="10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ingdings" panose="05000000000000000000" charset="0"/>
              </a:rPr>
              <a:t>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นอกจากนี้เรายังมีเนื้อหาการศึกษาที่ครอบคลุมครบถ้วนที่แนะนำผู้ใช้บนโลกบล็อกเชนเพื่อปกป้องทรัพย์สินคริปโตของพวกเขา</a:t>
            </a:r>
            <a:endParaRPr lang="th-TH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1590" indent="-635" algn="l" rtl="0" eaLnBrk="0" fontAlgn="auto">
              <a:lnSpc>
                <a:spcPct val="120000"/>
              </a:lnSpc>
              <a:spcBef>
                <a:spcPts val="310"/>
              </a:spcBef>
            </a:pPr>
            <a:r>
              <a:rPr lang="en-US" altLang="zh-CN" sz="10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ingdings" panose="05000000000000000000" charset="0"/>
              </a:rPr>
              <a:t></a:t>
            </a:r>
            <a:r>
              <a:rPr lang="en-US" sz="1000" b="0" i="0" dirty="0">
                <a:solidFill>
                  <a:srgbClr val="374151"/>
                </a:solidFill>
                <a:effectLst/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ยังเป็นพันธมิตรกับมูลนิธิบล็อกเชนเพื่อเสริมสร้างการเติบโตในระบบนิเวศของพวกเขา โดยการสนับสนุนโครงการระยะเริ่มต้นของพวกเขา</a:t>
            </a:r>
            <a:endParaRPr lang="en-US" altLang="en-US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0320" algn="l" rtl="0" eaLnBrk="0">
              <a:lnSpc>
                <a:spcPct val="85000"/>
              </a:lnSpc>
              <a:spcBef>
                <a:spcPts val="425"/>
              </a:spcBef>
            </a:pPr>
            <a:br>
              <a:rPr lang="en-US" sz="1400" dirty="0"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</a:br>
            <a:r>
              <a:rPr lang="en-US" sz="1400" b="1" kern="0" spc="-10" dirty="0" err="1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400" b="1" kern="0" spc="-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400" b="1" kern="0" spc="-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เป็นช่องทางในการเพิ่มผู้ใช้สำหรับโครงการต่างๆ</a:t>
            </a:r>
            <a:endParaRPr lang="th-TH" sz="1400" b="1" kern="0" spc="-10" dirty="0">
              <a:solidFill>
                <a:srgbClr val="79EFBD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0320" algn="l" rtl="0" eaLnBrk="0" fontAlgn="auto">
              <a:lnSpc>
                <a:spcPct val="120000"/>
              </a:lnSpc>
              <a:spcBef>
                <a:spcPts val="425"/>
              </a:spcBef>
            </a:pPr>
            <a:r>
              <a:rPr lang="en-US" altLang="zh-CN" sz="10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ingdings" panose="05000000000000000000" charset="0"/>
              </a:rPr>
              <a:t></a:t>
            </a:r>
            <a:r>
              <a:rPr lang="th-TH" sz="10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ด้วยฐานผู้ใช้ที่ใหญ่ </a:t>
            </a:r>
            <a:r>
              <a:rPr lang="en-US" sz="1000" kern="0" spc="3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กลายเป็นหนึ่งในแพลตฟอร์มการเพิ่มผู้ใช้ที่มีผลกระทบสูงสุดสำหรับโครงการบล็อกเชน</a:t>
            </a:r>
            <a:r>
              <a:rPr lang="en-US" alt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ในการให้ความรู้ รวบรวมและแปลงผู้ใช้คริปโตที่มีคุณภาพสูง</a:t>
            </a:r>
            <a:endParaRPr lang="en-US" altLang="en-US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7780" indent="2540" algn="l" rtl="0" eaLnBrk="0" fontAlgn="auto">
              <a:lnSpc>
                <a:spcPct val="120000"/>
              </a:lnSpc>
            </a:pPr>
            <a:r>
              <a:rPr lang="en-US" altLang="zh-CN" sz="10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ingdings" panose="05000000000000000000" charset="0"/>
              </a:rPr>
              <a:t>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เราได้สร้างแคมเปญที่ประสบความสำเร็จสำหรับโครงการมากกว่า 30 โครงการ ครอบคลุมส่วนต่าง ๆ ของตลาด เช่น </a:t>
            </a:r>
            <a:r>
              <a:rPr lang="en-US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DeFi, NFT, DEX, CEX </a:t>
            </a:r>
            <a:r>
              <a:rPr lang="th-TH" sz="1000" kern="0" spc="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และอื่น ๆ</a:t>
            </a:r>
            <a:endParaRPr lang="en-US" altLang="en-US" sz="1000" kern="0" spc="3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19" name="picture 18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21600000">
            <a:off x="6723888" y="643127"/>
            <a:ext cx="1042416" cy="225552"/>
          </a:xfrm>
          <a:prstGeom prst="rect">
            <a:avLst/>
          </a:prstGeom>
        </p:spPr>
      </p:pic>
      <p:pic>
        <p:nvPicPr>
          <p:cNvPr id="20" name="picture 19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21600000">
            <a:off x="6725411" y="914400"/>
            <a:ext cx="879347" cy="164591"/>
          </a:xfrm>
          <a:prstGeom prst="rect">
            <a:avLst/>
          </a:prstGeom>
        </p:spPr>
      </p:pic>
      <p:pic>
        <p:nvPicPr>
          <p:cNvPr id="21" name="picture 20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6737604" y="1173479"/>
            <a:ext cx="665988" cy="176784"/>
          </a:xfrm>
          <a:prstGeom prst="rect">
            <a:avLst/>
          </a:prstGeom>
        </p:spPr>
      </p:pic>
      <p:pic>
        <p:nvPicPr>
          <p:cNvPr id="22" name="picture 18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 rot="21600000">
            <a:off x="6710680" y="1380490"/>
            <a:ext cx="1272540" cy="269875"/>
          </a:xfrm>
          <a:prstGeom prst="rect">
            <a:avLst/>
          </a:prstGeom>
        </p:spPr>
      </p:pic>
      <p:pic>
        <p:nvPicPr>
          <p:cNvPr id="23" name="picture 20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21600000">
            <a:off x="6758940" y="1720215"/>
            <a:ext cx="838200" cy="157352"/>
          </a:xfrm>
          <a:prstGeom prst="rect">
            <a:avLst/>
          </a:prstGeom>
        </p:spPr>
      </p:pic>
      <p:pic>
        <p:nvPicPr>
          <p:cNvPr id="24" name="picture 19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21600000">
            <a:off x="6750622" y="1952163"/>
            <a:ext cx="972458" cy="193788"/>
          </a:xfrm>
          <a:prstGeom prst="rect">
            <a:avLst/>
          </a:prstGeom>
        </p:spPr>
      </p:pic>
      <p:pic>
        <p:nvPicPr>
          <p:cNvPr id="25" name="picture 20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rot="21600000">
            <a:off x="6737818" y="2246090"/>
            <a:ext cx="669941" cy="154781"/>
          </a:xfrm>
          <a:prstGeom prst="rect">
            <a:avLst/>
          </a:prstGeom>
        </p:spPr>
      </p:pic>
      <p:pic>
        <p:nvPicPr>
          <p:cNvPr id="26" name="picture 19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 rot="21600000">
            <a:off x="6725411" y="2488692"/>
            <a:ext cx="847343" cy="187451"/>
          </a:xfrm>
          <a:prstGeom prst="rect">
            <a:avLst/>
          </a:prstGeom>
        </p:spPr>
      </p:pic>
      <p:pic>
        <p:nvPicPr>
          <p:cNvPr id="27" name="picture 200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 rot="21600000">
            <a:off x="6725411" y="2738627"/>
            <a:ext cx="868680" cy="164592"/>
          </a:xfrm>
          <a:prstGeom prst="rect">
            <a:avLst/>
          </a:prstGeom>
        </p:spPr>
      </p:pic>
      <p:pic>
        <p:nvPicPr>
          <p:cNvPr id="28" name="picture 19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 rot="21600000">
            <a:off x="6725411" y="2967227"/>
            <a:ext cx="845819" cy="207264"/>
          </a:xfrm>
          <a:prstGeom prst="rect">
            <a:avLst/>
          </a:prstGeom>
        </p:spPr>
      </p:pic>
      <p:pic>
        <p:nvPicPr>
          <p:cNvPr id="29" name="picture 19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 rot="21600000">
            <a:off x="6740346" y="3285677"/>
            <a:ext cx="837285" cy="176916"/>
          </a:xfrm>
          <a:prstGeom prst="rect">
            <a:avLst/>
          </a:prstGeom>
        </p:spPr>
      </p:pic>
      <p:pic>
        <p:nvPicPr>
          <p:cNvPr id="30" name="picture 210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 rot="21600000">
            <a:off x="6725411" y="3573780"/>
            <a:ext cx="493776" cy="205739"/>
          </a:xfrm>
          <a:prstGeom prst="rect">
            <a:avLst/>
          </a:prstGeom>
        </p:spPr>
      </p:pic>
      <p:pic>
        <p:nvPicPr>
          <p:cNvPr id="31" name="picture 20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 rot="21600000">
            <a:off x="6725411" y="3842003"/>
            <a:ext cx="667511" cy="201167"/>
          </a:xfrm>
          <a:prstGeom prst="rect">
            <a:avLst/>
          </a:prstGeom>
        </p:spPr>
      </p:pic>
      <p:pic>
        <p:nvPicPr>
          <p:cNvPr id="32" name="picture 188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 rot="21600000">
            <a:off x="6743700" y="4107179"/>
            <a:ext cx="864107" cy="242316"/>
          </a:xfrm>
          <a:prstGeom prst="rect">
            <a:avLst/>
          </a:prstGeom>
        </p:spPr>
      </p:pic>
      <p:sp>
        <p:nvSpPr>
          <p:cNvPr id="34" name="textbox 220"/>
          <p:cNvSpPr/>
          <p:nvPr>
            <p:custDataLst>
              <p:tags r:id="rId35"/>
            </p:custDataLst>
          </p:nvPr>
        </p:nvSpPr>
        <p:spPr>
          <a:xfrm>
            <a:off x="6733742" y="4537354"/>
            <a:ext cx="480059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</a:endParaRPr>
          </a:p>
          <a:p>
            <a:pPr algn="r" rtl="0" eaLnBrk="0">
              <a:lnSpc>
                <a:spcPts val="625"/>
              </a:lnSpc>
            </a:pPr>
            <a:r>
              <a:rPr sz="17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" panose="020B0503020203040204"/>
              </a:rPr>
              <a:t>...</a:t>
            </a:r>
            <a:r>
              <a:rPr sz="1700" kern="0" spc="2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" panose="020B0503020203040204"/>
              </a:rPr>
              <a:t> </a:t>
            </a:r>
            <a:r>
              <a:rPr sz="1700" kern="0" spc="-3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" panose="020B0503020203040204"/>
              </a:rPr>
              <a:t>...</a:t>
            </a:r>
            <a:endParaRPr lang="en-US" altLang="en-US" sz="1700" dirty="0">
              <a:latin typeface="Alibaba Sans Thai" panose="020B0503020203040204" charset="-122"/>
              <a:ea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/>
          <p:nvPr>
            <p:custDataLst>
              <p:tags r:id="rId1"/>
            </p:custDataLst>
          </p:nvPr>
        </p:nvSpPr>
        <p:spPr>
          <a:xfrm>
            <a:off x="421005" y="509905"/>
            <a:ext cx="4580890" cy="4997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spc="7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ข้อจำกัดความรับผิดชอบ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2" name="textbox 14"/>
          <p:cNvSpPr/>
          <p:nvPr>
            <p:custDataLst>
              <p:tags r:id="rId2"/>
            </p:custDataLst>
          </p:nvPr>
        </p:nvSpPr>
        <p:spPr>
          <a:xfrm>
            <a:off x="421005" y="509905"/>
            <a:ext cx="4580890" cy="542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spc="7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ข้อจำกัดความรับผิดชอบ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12" name="textbox 12"/>
          <p:cNvSpPr/>
          <p:nvPr>
            <p:custDataLst>
              <p:tags r:id="rId3"/>
            </p:custDataLst>
          </p:nvPr>
        </p:nvSpPr>
        <p:spPr>
          <a:xfrm>
            <a:off x="574675" y="1188720"/>
            <a:ext cx="7564120" cy="288544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indent="0" algn="l" rtl="0" eaLnBrk="0" fontAlgn="auto">
              <a:lnSpc>
                <a:spcPct val="120000"/>
              </a:lnSpc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เอกสาร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White Paper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ของ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ได้รับการเผยแพร่โดย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Wallet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โดยมีวัตถุประสงค์ในการให้ข้อมูลเท่านั้น และจำเป็น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ต้องอ่านพร้อมกับข้อกำหนด หากผู้สนใจที่จะซื้อสินค้าหรือบริการจาก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เอกสาร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White Paper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นี้ยังไม่เสร็จสิ้นและอาจมีการ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เปลี่ยนแปลงและข้อผิดพลาดได้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การซื้อหรือการใช้บริการจาก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จะสร้างข้อตกลงแบบผูกมัดระหว่าง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และผู้ใช้งาน/ผู้ซื้อตามที่ได้ระบุไว้ในข้อกำหนด เอกสาร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White Paper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นี้ไม่ใช่เอกสารชี้ชวนใดๆและเป็นไปตามวัตถุประสงค์ของ [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Directive 2003/71/EEC, and the amending directive 2010/73/EU] [Regulation (EU) 2017/1129]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และไม่ชี้ชวนให้เกิดการลงทุนใดๆทั้งสิ้น จุดประสงค์ของเอกสาร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White Paper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นี้คือเพื่อให้ข้อมูลให้แก่ผู้สนใจเพื่อการซื้อสินค้าจาก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เพื่อให้ผู้ซื้อตัดสินใจเองว่าต้องการที่จะดำเนินการซื้อโทเค็น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และใช้ผลิตภัณฑ์ของ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หรือไม่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5000"/>
              </a:lnSpc>
            </a:pP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" panose="020B0503020203040204"/>
              <a:ea typeface="Alibaba Sans" panose="020B0503020203040204"/>
              <a:cs typeface="Alibaba Sans" panose="020B0503020203040204"/>
            </a:endParaRPr>
          </a:p>
          <a:p>
            <a:pPr marL="12700" algn="l" rtl="0" eaLnBrk="0">
              <a:lnSpc>
                <a:spcPct val="85000"/>
              </a:lnSpc>
            </a:pP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" panose="020B0503020203040204"/>
              <a:ea typeface="Alibaba Sans" panose="020B0503020203040204"/>
              <a:cs typeface="Alibaba Sans" panose="020B0503020203040204"/>
            </a:endParaRPr>
          </a:p>
        </p:txBody>
      </p:sp>
      <p:pic>
        <p:nvPicPr>
          <p:cNvPr id="16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box 224"/>
          <p:cNvSpPr/>
          <p:nvPr>
            <p:custDataLst>
              <p:tags r:id="rId1"/>
            </p:custDataLst>
          </p:nvPr>
        </p:nvSpPr>
        <p:spPr>
          <a:xfrm>
            <a:off x="2846705" y="1917674"/>
            <a:ext cx="3450590" cy="732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1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365250" algn="l" rtl="0" eaLnBrk="0">
              <a:lnSpc>
                <a:spcPct val="87000"/>
              </a:lnSpc>
            </a:pPr>
            <a:r>
              <a:rPr sz="3500" kern="0" spc="-150" dirty="0">
                <a:ln w="13075" cap="flat" cmpd="sng">
                  <a:solidFill>
                    <a:srgbClr val="0D0B33">
                      <a:alpha val="100000"/>
                    </a:srgbClr>
                  </a:solidFill>
                  <a:prstDash val="solid"/>
                  <a:bevel/>
                </a:ln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</a:t>
            </a:r>
            <a:endParaRPr lang="en-US" altLang="en-US" sz="36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algn="l" rtl="0" eaLnBrk="0">
              <a:lnSpc>
                <a:spcPct val="115000"/>
              </a:lnSpc>
            </a:pPr>
            <a:r>
              <a:rPr lang="en-US" altLang="th-TH" sz="900" kern="0" spc="60" dirty="0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        </a:t>
            </a:r>
            <a:r>
              <a:rPr lang="th-TH" sz="900" kern="0" spc="60" dirty="0"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เครื่องยนต์การเติบโตที่กระตุ้นระบบนิเวศของ</a:t>
            </a:r>
            <a:endParaRPr lang="en-US" altLang="en-US" sz="900" kern="0" spc="60" dirty="0">
              <a:solidFill>
                <a:srgbClr val="0D0B33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236" name="textbox 236"/>
          <p:cNvSpPr/>
          <p:nvPr>
            <p:custDataLst>
              <p:tags r:id="rId3"/>
            </p:custDataLst>
          </p:nvPr>
        </p:nvSpPr>
        <p:spPr>
          <a:xfrm>
            <a:off x="389890" y="507598"/>
            <a:ext cx="2457072" cy="3930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2895"/>
              </a:lnSpc>
            </a:pPr>
            <a:r>
              <a:rPr lang="th-TH" sz="2400" kern="0" spc="30" dirty="0">
                <a:ln w="797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เกี่ยวกับ</a:t>
            </a:r>
            <a:r>
              <a:rPr sz="2400" kern="0" spc="1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2400" kern="0" spc="30" dirty="0">
                <a:ln w="797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230" name="textbox 230"/>
          <p:cNvSpPr/>
          <p:nvPr>
            <p:custDataLst>
              <p:tags r:id="rId4"/>
            </p:custDataLst>
          </p:nvPr>
        </p:nvSpPr>
        <p:spPr>
          <a:xfrm>
            <a:off x="607895" y="1281823"/>
            <a:ext cx="4997450" cy="19748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2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เป็นโทเคนที่ใช้เป็นส่วนประกอบของระบบ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และใช้ในการบริหารส่วนกลางของชุมชน ได้ถูกเผยแพร่บนเครือข่าย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BNB Chain</a:t>
            </a:r>
            <a:r>
              <a:rPr lang="en-US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¹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Ethereum</a:t>
            </a:r>
            <a:r>
              <a:rPr lang="en-US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²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เพื่อขับเคลื่อนนิเวศ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โดยมีจำนวนเต็ม 500 ล้านเหรียญ แบ่งเป็น 300 ล้านเหรียญบนเครือข่าย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BNB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200 ล้านเหรียญบนเครือข่าย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Ethereum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ในวันที่ 8 กุมภาพันธ์ 2021</a:t>
            </a:r>
            <a:r>
              <a:rPr lang="en-US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³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ได้ถูกเปิดตัวเป็นโครงการ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IEO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แรกของ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Binance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Launchpad </a:t>
            </a:r>
            <a:endParaRPr lang="th-TH" sz="1200" kern="0" spc="-2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endParaRPr lang="en-US" sz="1200" kern="0" spc="-2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ในเดือนตุลาคม 2022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ได้ถูกลง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list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ในมากกว่า 20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CEX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DEX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รวมถึง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Binance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PancakeSwap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Kucoin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Bybit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Bitget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MEXC, Gate.io,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Biswap</a:t>
            </a:r>
            <a:r>
              <a:rPr lang="en-US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⁴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และอื่น ๆ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ยังสามารถใช้ในการชำระเงินและเช็คเอาต์บนเว็บไซต์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และแพลตฟอร์ม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Binance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Pay</a:t>
            </a:r>
            <a:r>
              <a:rPr lang="en-US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⁵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232" name="textbox 232"/>
          <p:cNvSpPr/>
          <p:nvPr>
            <p:custDataLst>
              <p:tags r:id="rId5"/>
            </p:custDataLst>
          </p:nvPr>
        </p:nvSpPr>
        <p:spPr>
          <a:xfrm>
            <a:off x="677028" y="4242701"/>
            <a:ext cx="7551419" cy="739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6510" algn="l" rtl="0" eaLnBrk="0">
              <a:lnSpc>
                <a:spcPct val="85000"/>
              </a:lnSpc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  SFP</a:t>
            </a:r>
            <a:r>
              <a:rPr sz="800" kern="0" spc="4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800" kern="0" spc="4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บน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BNB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Chain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E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xplorer: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hlinkClick r:id="rId6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https://bscscan.com/token/0xd41fdb03ba84762dd66a0af1a6c8540ff1ba5dfb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5240" algn="l" rtl="0" eaLnBrk="0">
              <a:lnSpc>
                <a:spcPct val="85000"/>
              </a:lnSpc>
              <a:spcBef>
                <a:spcPts val="145"/>
              </a:spcBef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  SFP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นั้นถูกถ่ายโอนบางส่วนไปบน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Ethereum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เมื่อ</a:t>
            </a:r>
            <a:r>
              <a:rPr sz="800" kern="0" spc="-6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July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17, 2023.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รายละเอียดอยู่ในบล็อค </a:t>
            </a:r>
            <a:r>
              <a:rPr lang="en-US" sz="800" kern="0" spc="7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hlinkClick r:id="rId7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https://blog.safepal.com/greater-cross-chain-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8415" algn="l" rtl="0" eaLnBrk="0">
              <a:lnSpc>
                <a:spcPct val="85000"/>
              </a:lnSpc>
              <a:spcBef>
                <a:spcPts val="145"/>
              </a:spcBef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interoperability-for-sfp-on-bep-20-and-erc-20/. </a:t>
            </a:r>
            <a:r>
              <a:rPr lang="th-TH" sz="800" kern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ดู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SFP </a:t>
            </a:r>
            <a:r>
              <a:rPr lang="th-TH" sz="800" kern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บน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EtherScan: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hlinkClick r:id="rId8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https://etherscan.i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hlinkClick r:id="rId8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o/token/0x12e2b8033420270db2f3b328e32370cb5b2ca134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6510" algn="l" rtl="0" eaLnBrk="0">
              <a:lnSpc>
                <a:spcPct val="85000"/>
              </a:lnSpc>
              <a:spcBef>
                <a:spcPts val="145"/>
              </a:spcBef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3  SFP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ถูกลิสต์เป็นประเจ็ค </a:t>
            </a:r>
            <a:r>
              <a:rPr lang="en-US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IEO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แรก บน </a:t>
            </a:r>
            <a:r>
              <a:rPr lang="en-US" sz="8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Binance</a:t>
            </a:r>
            <a:r>
              <a:rPr lang="th-TH" sz="800" kern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ในปี 2021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: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hlinkClick r:id="rId9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https://www.binance.com/en/support/announcement/3a599775d4474e299c3aed3455e12478/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5000"/>
              </a:lnSpc>
              <a:spcBef>
                <a:spcPts val="145"/>
              </a:spcBef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4  SFP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บน </a:t>
            </a:r>
            <a:r>
              <a:rPr sz="8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CoinMarketCap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: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hlinkClick r:id="rId10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ht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hlinkClick r:id="rId10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tps://coinmarketcap.com/currencies/safepal/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6510" algn="l" rtl="0" eaLnBrk="0">
              <a:lnSpc>
                <a:spcPct val="85000"/>
              </a:lnSpc>
              <a:spcBef>
                <a:spcPts val="145"/>
              </a:spcBef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5  SFP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ใช้ซื้อขายแลกเปลี่ยนได้บน </a:t>
            </a:r>
            <a:r>
              <a:rPr sz="8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Binance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Pay:</a:t>
            </a:r>
            <a:r>
              <a:rPr sz="800" kern="0" spc="7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hlinkClick r:id="rId11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https://pay.binance.com/en/merchant-stores?tab=featured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graphicFrame>
        <p:nvGraphicFramePr>
          <p:cNvPr id="234" name="table 234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6052820" y="1145540"/>
          <a:ext cx="2199639" cy="2201540"/>
        </p:xfrm>
        <a:graphic>
          <a:graphicData uri="http://schemas.openxmlformats.org/drawingml/2006/table">
            <a:tbl>
              <a:tblPr/>
              <a:tblGrid>
                <a:gridCol w="1716405"/>
                <a:gridCol w="483234"/>
              </a:tblGrid>
              <a:tr h="247650"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  <a:p>
                      <a:pPr marL="1066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lang="th-TH"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เงินสำรองขององค์กร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2192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20%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  <a:p>
                      <a:pPr marL="97155" algn="l" rtl="0" eaLnBrk="0">
                        <a:lnSpc>
                          <a:spcPct val="85000"/>
                        </a:lnSpc>
                      </a:pPr>
                      <a:r>
                        <a:rPr lang="th-TH" altLang="en-US" sz="9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ทีมงาน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2192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20%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4"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  <a:p>
                      <a:pPr marL="10414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lang="th-TH" sz="9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ชุมชน</a:t>
                      </a:r>
                      <a:r>
                        <a:rPr sz="9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 &amp; </a:t>
                      </a:r>
                      <a:r>
                        <a:rPr lang="th-TH" sz="9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แอร์ดรอป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2763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15%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39"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  <a:p>
                      <a:pPr marL="10668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lang="th-TH"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ผลิตภัณฑ์</a:t>
                      </a:r>
                      <a:r>
                        <a:rPr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 &amp;</a:t>
                      </a:r>
                      <a:r>
                        <a:rPr sz="900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 </a:t>
                      </a:r>
                      <a:r>
                        <a:rPr lang="th-TH"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การตลาด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27635" algn="l" rtl="0" eaLnBrk="0">
                        <a:lnSpc>
                          <a:spcPct val="86000"/>
                        </a:lnSpc>
                      </a:pP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15%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39"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02235" algn="l" rtl="0" eaLnBrk="0">
                        <a:lnSpc>
                          <a:spcPct val="91000"/>
                        </a:lnSpc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Seed</a:t>
                      </a:r>
                      <a:r>
                        <a:rPr sz="900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Sale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58115" algn="l" rtl="0" eaLnBrk="0">
                        <a:lnSpc>
                          <a:spcPct val="86000"/>
                        </a:lnSpc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2%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39"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06680" algn="l" rtl="0" eaLnBrk="0">
                        <a:lnSpc>
                          <a:spcPct val="91000"/>
                        </a:lnSpc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Public</a:t>
                      </a:r>
                      <a:r>
                        <a:rPr sz="9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Sale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27635" algn="l" rtl="0" eaLnBrk="0">
                        <a:lnSpc>
                          <a:spcPct val="86000"/>
                        </a:lnSpc>
                      </a:pP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10%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06680" algn="l" rtl="0" eaLnBrk="0">
                        <a:lnSpc>
                          <a:spcPct val="91000"/>
                        </a:lnSpc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Private</a:t>
                      </a:r>
                      <a:r>
                        <a:rPr sz="9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Sale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54940" algn="l" rtl="0" eaLnBrk="0">
                        <a:lnSpc>
                          <a:spcPct val="86000"/>
                        </a:lnSpc>
                      </a:pPr>
                      <a:r>
                        <a:rPr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4%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39"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0223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Strategic</a:t>
                      </a:r>
                      <a:r>
                        <a:rPr sz="900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Sale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58115" algn="l" rtl="0" eaLnBrk="0">
                        <a:lnSpc>
                          <a:spcPct val="86000"/>
                        </a:lnSpc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9%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  <a:p>
                      <a:pPr marL="10668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lang="th-TH"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 Thai" panose="020B0503020203040204" charset="-122"/>
                        </a:rPr>
                        <a:t>ระบบนิเวศ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  <a:cs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  <a:p>
                      <a:pPr marL="161925" algn="l" rtl="0" eaLnBrk="0">
                        <a:lnSpc>
                          <a:spcPct val="86000"/>
                        </a:lnSpc>
                      </a:pPr>
                      <a:r>
                        <a:rPr sz="9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libaba Sans Thai" panose="020B0503020203040204" charset="-122"/>
                          <a:ea typeface="Alibaba Sans Thai" panose="020B0503020203040204" charset="-122"/>
                          <a:cs typeface="Alibaba Sans" panose="020B0503020203040204"/>
                        </a:rPr>
                        <a:t>5%</a:t>
                      </a:r>
                      <a:endParaRPr lang="en-US" altLang="en-US" sz="900" dirty="0">
                        <a:latin typeface="Alibaba Sans Thai" panose="020B0503020203040204" charset="-122"/>
                        <a:ea typeface="Alibaba Sans Thai" panose="020B0503020203040204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3" name="textbox 242"/>
          <p:cNvSpPr/>
          <p:nvPr>
            <p:custDataLst>
              <p:tags r:id="rId3"/>
            </p:custDataLst>
          </p:nvPr>
        </p:nvSpPr>
        <p:spPr>
          <a:xfrm>
            <a:off x="405961" y="505693"/>
            <a:ext cx="8006080" cy="303148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การใช้ประโยชน์จาก </a:t>
            </a:r>
            <a:r>
              <a:rPr lang="en-US" altLang="en-US" sz="2400" kern="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algn="l" rtl="0" eaLnBrk="0">
              <a:lnSpc>
                <a:spcPct val="159000"/>
              </a:lnSpc>
            </a:pPr>
            <a:endParaRPr lang="en-US" altLang="en-US" sz="10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ts val="1700"/>
              </a:lnSpc>
              <a:spcBef>
                <a:spcPts val="395"/>
              </a:spcBef>
            </a:pPr>
            <a:r>
              <a:rPr lang="en-US" altLang="en-US" sz="13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ebdings" panose="05030102010509060703" charset="0"/>
              </a:rPr>
              <a:t></a:t>
            </a:r>
            <a:r>
              <a:rPr lang="th-TH" sz="1400" b="1" kern="0" spc="-2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ค่าธรรมเนียมและส่วนลด</a:t>
            </a:r>
            <a:endParaRPr lang="th-TH" sz="1300" b="1" kern="0" spc="-20" dirty="0">
              <a:solidFill>
                <a:srgbClr val="79EFBD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ts val="1700"/>
              </a:lnSpc>
              <a:spcBef>
                <a:spcPts val="395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ผู้ใช้สามารถใช้โทเคน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ในการชำระค่าธรรมเนียมและรับส่วนลดในผลิตภัณฑ์และบริการของ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ได้ดังต่อไปนี้</a:t>
            </a:r>
            <a:r>
              <a:rPr lang="en-US" alt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:</a:t>
            </a:r>
            <a:endParaRPr lang="th-TH" sz="1200" kern="0" dirty="0">
              <a:solidFill>
                <a:srgbClr val="79EFBD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ts val="1700"/>
              </a:lnSpc>
              <a:spcBef>
                <a:spcPts val="395"/>
              </a:spcBef>
            </a:pPr>
            <a:endParaRPr lang="th-TH" sz="1200" kern="0" spc="0" dirty="0">
              <a:solidFill>
                <a:srgbClr val="79EFBD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ts val="1700"/>
              </a:lnSpc>
              <a:spcBef>
                <a:spcPts val="395"/>
              </a:spcBef>
            </a:pPr>
            <a:r>
              <a:rPr 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•</a:t>
            </a:r>
            <a:r>
              <a:rPr lang="en-US" sz="1200" kern="0" spc="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ค่าธรรมเนียมสำหรับการลงทะเบียน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DApps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ใหม่</a:t>
            </a:r>
            <a:r>
              <a:rPr 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¹</a:t>
            </a:r>
            <a:endParaRPr lang="en-US" alt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ts val="1700"/>
              </a:lnSpc>
              <a:spcBef>
                <a:spcPts val="395"/>
              </a:spcBef>
            </a:pPr>
            <a:r>
              <a:rPr 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•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ค่าธรรมเนียมสำหรับการลงทะเบียนโทเค็นใหม่</a:t>
            </a:r>
            <a:endParaRPr lang="en-US" alt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ts val="1700"/>
              </a:lnSpc>
              <a:spcBef>
                <a:spcPts val="395"/>
              </a:spcBef>
            </a:pPr>
            <a:r>
              <a:rPr 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•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ค่าธรรมเนียมสำหรับการจัดลำดับ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DApps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DAppstore</a:t>
            </a:r>
            <a:endParaRPr lang="en-US" sz="1200" kern="0" spc="-10" dirty="0" err="1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ts val="1700"/>
              </a:lnSpc>
              <a:spcBef>
                <a:spcPts val="395"/>
              </a:spcBef>
            </a:pPr>
            <a:r>
              <a:rPr 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•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ค่าธรรมเนียมสำหรับการเผยแพร่แบนเนอร์โฆษณาภายในแอปพลิเคชัน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ts val="1700"/>
              </a:lnSpc>
              <a:spcBef>
                <a:spcPts val="395"/>
              </a:spcBef>
            </a:pPr>
            <a:r>
              <a:rPr 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•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ค่าธรรมเนียมสำหรับการสร้างกระเป๋าเงินฮาร์ดแวร์ที่ปรับแต่งได้</a:t>
            </a:r>
            <a:r>
              <a:rPr 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²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ts val="1700"/>
              </a:lnSpc>
              <a:spcBef>
                <a:spcPts val="395"/>
              </a:spcBef>
            </a:pPr>
            <a:r>
              <a:rPr 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•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ค่าธรรมเนียมสำหรับบริการในอนาคตเช่น 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colle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ctible</a:t>
            </a:r>
            <a:r>
              <a:rPr lang="en-US" sz="1200" kern="0" spc="1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marketplace 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2" name="textbox 244"/>
          <p:cNvSpPr/>
          <p:nvPr>
            <p:custDataLst>
              <p:tags r:id="rId4"/>
            </p:custDataLst>
          </p:nvPr>
        </p:nvSpPr>
        <p:spPr>
          <a:xfrm>
            <a:off x="702955" y="4409706"/>
            <a:ext cx="6555740" cy="37401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3335" algn="l" rtl="0" eaLnBrk="0">
              <a:lnSpc>
                <a:spcPct val="85000"/>
              </a:lnSpc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 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สามารถใช้ </a:t>
            </a:r>
            <a:r>
              <a:rPr lang="en-US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ในการชำระเงินเมื่อจ่ายสินค้าบนเว็บไซต์ </a:t>
            </a:r>
            <a:r>
              <a:rPr lang="en-US" sz="8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(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ใช้งานได้ตั้งแต่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January</a:t>
            </a:r>
            <a:r>
              <a:rPr sz="800" kern="0" spc="4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2022).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indent="635" algn="l" rtl="0" eaLnBrk="0">
              <a:lnSpc>
                <a:spcPct val="93000"/>
              </a:lnSpc>
              <a:spcBef>
                <a:spcPts val="135"/>
              </a:spcBef>
            </a:pP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 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ผู้ใช้สามารถรับส่วนลดจำนวนจำกัดสำหรับผลิตภัณฑ์ </a:t>
            </a:r>
            <a:r>
              <a:rPr lang="en-US" sz="8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ในแอป </a:t>
            </a:r>
            <a:r>
              <a:rPr lang="en-US" sz="8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Binance</a:t>
            </a:r>
            <a:r>
              <a:rPr lang="en-US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mini program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โดยชำระด้วย </a:t>
            </a:r>
            <a:r>
              <a:rPr lang="en-US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(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ใช้งานได้ตั้งแต่ 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October</a:t>
            </a:r>
            <a:r>
              <a:rPr sz="800" kern="0" spc="4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2022).   </a:t>
            </a:r>
            <a:endParaRPr lang="th-TH" sz="800" kern="0" spc="-2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indent="635" algn="l" rtl="0" eaLnBrk="0">
              <a:lnSpc>
                <a:spcPct val="93000"/>
              </a:lnSpc>
              <a:spcBef>
                <a:spcPts val="135"/>
              </a:spcBef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 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พันธมิตรที่สั่งซื้อผลิตภัณฑ์ที่กำหนดเองของ </a:t>
            </a:r>
            <a:r>
              <a:rPr lang="en-US" sz="8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สามารถชำระเงินด้วยโทเคน </a:t>
            </a:r>
            <a:r>
              <a:rPr lang="en-US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ได้แล้ว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(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ใช้งานได้ตั้งแต่</a:t>
            </a:r>
            <a:r>
              <a:rPr lang="en-US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January</a:t>
            </a:r>
            <a:r>
              <a:rPr lang="en-US" sz="800" kern="0" spc="4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2022).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250" name="textbox 250"/>
          <p:cNvSpPr/>
          <p:nvPr>
            <p:custDataLst>
              <p:tags r:id="rId3"/>
            </p:custDataLst>
          </p:nvPr>
        </p:nvSpPr>
        <p:spPr>
          <a:xfrm>
            <a:off x="752475" y="869315"/>
            <a:ext cx="8028940" cy="34055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en-US" altLang="en-US" sz="14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ebdings" panose="05030102010509060703" charset="0"/>
              </a:rPr>
              <a:t>      </a:t>
            </a:r>
            <a:r>
              <a:rPr lang="th-TH" sz="1400" b="1" kern="0" spc="1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การจัดการทรัพย์สิน</a:t>
            </a:r>
            <a:endParaRPr lang="en-US" altLang="en-US" sz="1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    •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ผู้ใช้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สามารถ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stake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เหรียญ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เพื่อรับผลตอบแทนเพิ่มเติมจากโปรแกรม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Earn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</a:t>
            </a:r>
            <a:r>
              <a:rPr lang="en-US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¹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just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    </a:t>
            </a:r>
            <a:r>
              <a:rPr lang="en-US" alt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•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ผู้ใช้งานสามารถแลกเปลี่ยนโทเคนสำหรับค่าธรรมเนียมการเรียกเก็บค่าแก๊สได้ง่ายๆ โดยใช้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ผ่านคุณสมบัติ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Gas Station</a:t>
            </a:r>
            <a:endParaRPr 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just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 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+mn-ea"/>
              </a:rPr>
              <a:t>ภายในแอปพลิเคชัน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+mn-ea"/>
              </a:rPr>
              <a:t>SafePal</a:t>
            </a:r>
            <a:r>
              <a:rPr lang="en-US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²</a:t>
            </a:r>
            <a:endParaRPr 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just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                            </a:t>
            </a:r>
            <a:endParaRPr lang="en-US" sz="1200" kern="0" spc="-10" dirty="0" err="1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en-US" sz="1400">
                <a:solidFill>
                  <a:srgbClr val="79EFBD"/>
                </a:solidFill>
                <a:latin typeface="Alibaba Sans" panose="020B0503020203040204" charset="0"/>
                <a:cs typeface="Alibaba Sans" panose="020B0503020203040204" charset="0"/>
                <a:sym typeface="Webdings" panose="05030102010509060703" charset="0"/>
              </a:rPr>
              <a:t>      </a:t>
            </a:r>
            <a:r>
              <a:rPr lang="th-TH" sz="1400" b="1" kern="0" spc="-5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โบนัส</a:t>
            </a:r>
            <a:r>
              <a:rPr sz="1400" b="1" kern="0" spc="-6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&amp;</a:t>
            </a:r>
            <a:r>
              <a:rPr sz="1400" b="1" kern="0" spc="7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400" b="1" kern="0" spc="-6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ของแถม</a:t>
            </a:r>
            <a:endParaRPr lang="th-TH" sz="1400" b="1" kern="0" spc="-60" dirty="0">
              <a:solidFill>
                <a:srgbClr val="79EFBD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ผู้ถือครองโทเค็น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นั้นมีสิทธิ์ดังต่อไปนี้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:</a:t>
            </a:r>
            <a:endParaRPr sz="1200" kern="0" spc="-2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alt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    •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เพลิดเพลินกับคูปองพิเศษและสิทธิพิเศษจาก </a:t>
            </a:r>
            <a:r>
              <a:rPr lang="en-US" sz="1200" kern="0" spc="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และพาร์ทเนอร์ของ </a:t>
            </a:r>
            <a:r>
              <a:rPr lang="en-US" sz="1200" kern="0" spc="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³</a:t>
            </a:r>
            <a:endParaRPr lang="en-US" sz="1200" kern="0" spc="10" dirty="0" err="1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sz="1200" kern="0" spc="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  </a:t>
            </a:r>
            <a:r>
              <a:rPr lang="en-US" alt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•</a:t>
            </a:r>
            <a:r>
              <a:rPr sz="1200" kern="0" spc="6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กับการเข้าถึงแอร์ดรอปใน </a:t>
            </a:r>
            <a:r>
              <a:rPr lang="en-US" sz="1200" kern="0" spc="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เช่นโปรแกรม 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Wallet Holder Offering </a:t>
            </a:r>
            <a:r>
              <a:rPr lang="th-TH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</a:t>
            </a:r>
            <a:r>
              <a:rPr lang="en-US" sz="12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Giftbox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⁴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     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    </a:t>
            </a:r>
            <a:endParaRPr sz="1200" kern="0" spc="5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1200" kern="0" spc="5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</a:t>
            </a:r>
            <a:r>
              <a:rPr lang="en-US" alt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•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รับของสะสมสุดพิศษจาก </a:t>
            </a:r>
            <a:r>
              <a:rPr lang="en-US" sz="1200" kern="0" spc="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และพาร์ทเนอร์ของ </a:t>
            </a:r>
            <a:r>
              <a:rPr lang="en-US" sz="1200" kern="0" spc="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⁵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alt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       •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ปลดล็อกคุณสมบัติพิเศษของผลิตภัณฑ์ </a:t>
            </a:r>
            <a:r>
              <a:rPr lang="en-US" sz="1200" kern="0" spc="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เช่น ชื่อเรียก </a:t>
            </a:r>
            <a:r>
              <a:rPr lang="en-US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VIP,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อวาตาร์ที่กำหนดเอง, </a:t>
            </a:r>
            <a:endParaRPr lang="th-TH" sz="1200" kern="0" spc="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en-US" alt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      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ตาราง </a:t>
            </a:r>
            <a:r>
              <a:rPr lang="en-US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leaderboard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</a:t>
            </a:r>
            <a:r>
              <a:rPr lang="en-US" alt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</a:t>
            </a:r>
            <a:r>
              <a:rPr lang="th-TH" sz="1200" kern="0" spc="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การอัปเดตในอนาคต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252" name="textbox 252"/>
          <p:cNvSpPr/>
          <p:nvPr>
            <p:custDataLst>
              <p:tags r:id="rId4"/>
            </p:custDataLst>
          </p:nvPr>
        </p:nvSpPr>
        <p:spPr>
          <a:xfrm>
            <a:off x="752593" y="4410975"/>
            <a:ext cx="1501139" cy="614981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5240" indent="635" algn="l" rtl="0" eaLnBrk="0">
              <a:lnSpc>
                <a:spcPct val="100000"/>
              </a:lnSpc>
            </a:pP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</a:t>
            </a:r>
            <a:r>
              <a:rPr sz="800" kern="0" spc="2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พร้อมใช้งานตั้งแต่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October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2021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 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พร้อมใช้งานตั้งแต่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June</a:t>
            </a:r>
            <a:r>
              <a:rPr sz="800" kern="0" spc="4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2022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6510" algn="l" rtl="0" eaLnBrk="0">
              <a:lnSpc>
                <a:spcPct val="85000"/>
              </a:lnSpc>
              <a:spcBef>
                <a:spcPts val="5"/>
              </a:spcBef>
            </a:pP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3 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พร้อมใช้งานตั้งแต่</a:t>
            </a:r>
            <a:r>
              <a:rPr lang="en-US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July 2021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5000"/>
              </a:lnSpc>
              <a:spcBef>
                <a:spcPts val="145"/>
              </a:spcBef>
            </a:pP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4 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พร้อมใช้งานตั้งแต่</a:t>
            </a:r>
            <a:r>
              <a:rPr lang="en-US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March </a:t>
            </a:r>
            <a:r>
              <a:rPr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2021</a:t>
            </a:r>
            <a:endParaRPr lang="th-TH" sz="800" kern="0" spc="-2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eaLnBrk="0">
              <a:lnSpc>
                <a:spcPct val="85000"/>
              </a:lnSpc>
              <a:spcBef>
                <a:spcPts val="145"/>
              </a:spcBef>
            </a:pPr>
            <a:r>
              <a:rPr lang="en-US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5  </a:t>
            </a:r>
            <a:r>
              <a:rPr lang="th-TH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พร้อมใช้งานตั้งแต่</a:t>
            </a:r>
            <a:r>
              <a:rPr lang="en-US" sz="8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March </a:t>
            </a:r>
            <a:r>
              <a:rPr lang="en-US" sz="8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2021</a:t>
            </a: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5000"/>
              </a:lnSpc>
              <a:spcBef>
                <a:spcPts val="145"/>
              </a:spcBef>
            </a:pPr>
            <a:endParaRPr lang="en-US" altLang="en-US" sz="8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18770" y="464820"/>
            <a:ext cx="3048000" cy="513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rtl="0" eaLnBrk="0">
              <a:lnSpc>
                <a:spcPts val="3290"/>
              </a:lnSpc>
            </a:pPr>
            <a:r>
              <a:rPr lang="th-TH" altLang="en-US" sz="2400" kern="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+mn-ea"/>
              </a:rPr>
              <a:t>การใช้ประโยชน์จาก </a:t>
            </a:r>
            <a:r>
              <a:rPr lang="en-US" altLang="en-US" sz="2400" kern="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+mn-ea"/>
              </a:rPr>
              <a:t>SFP</a:t>
            </a:r>
            <a:endParaRPr lang="zh-CN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258" name="textbox 258"/>
          <p:cNvSpPr/>
          <p:nvPr>
            <p:custDataLst>
              <p:tags r:id="rId3"/>
            </p:custDataLst>
          </p:nvPr>
        </p:nvSpPr>
        <p:spPr>
          <a:xfrm>
            <a:off x="405961" y="505693"/>
            <a:ext cx="8134984" cy="247522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การใช้ประโยชน์จาก </a:t>
            </a:r>
            <a:r>
              <a:rPr lang="en-US" altLang="en-US" sz="2400" kern="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algn="l" rtl="0" eaLnBrk="0">
              <a:lnSpc>
                <a:spcPct val="159000"/>
              </a:lnSpc>
            </a:pPr>
            <a:endParaRPr lang="en-US" altLang="en-US" sz="10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13055" algn="l" rtl="0" eaLnBrk="0">
              <a:lnSpc>
                <a:spcPct val="93000"/>
              </a:lnSpc>
              <a:spcBef>
                <a:spcPts val="400"/>
              </a:spcBef>
            </a:pPr>
            <a:r>
              <a:rPr lang="en-US" altLang="en-US" sz="1400">
                <a:solidFill>
                  <a:srgbClr val="79EFBD"/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  <a:sym typeface="Webdings" panose="05030102010509060703" charset="0"/>
              </a:rPr>
              <a:t></a:t>
            </a:r>
            <a:r>
              <a:rPr lang="th-TH" sz="1400" b="1" kern="0" spc="-5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ระบบนิเวศ</a:t>
            </a:r>
            <a:endParaRPr lang="en-US" altLang="en-US" sz="1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48285" indent="6350" algn="l" rtl="0" eaLnBrk="0">
              <a:lnSpc>
                <a:spcPct val="107000"/>
              </a:lnSpc>
              <a:spcBef>
                <a:spcPts val="625"/>
              </a:spcBef>
            </a:pP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จะเป็นตัวขับเคลื่อนหลักของแพลตฟอร์ม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Open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เพื่อให้บริการโซลูชันกระเป๋าเงินฮาร์ดแวร์แบบโอเพนซอร์สให้แก่อุตสาหกรรม เพื่อให้นักพัฒนาสามารถ: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447040" indent="0" algn="l" rtl="0" eaLnBrk="0" fontAlgn="auto" latinLnBrk="0" hangingPunct="1">
              <a:lnSpc>
                <a:spcPct val="110000"/>
              </a:lnSpc>
              <a:spcBef>
                <a:spcPts val="1500"/>
              </a:spcBef>
            </a:pPr>
            <a:r>
              <a:rPr 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•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รวมโปรโตคอลการสื่อสารของรหัส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QR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เข้ากับระบบ (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DApps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,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กระเป๋าเงิน ฯลฯ) เพื่อเข้าร่วมการใช้งานโซลูชันกระเป๋าเงินฮาร์ดแวร์ที่ปลอดภัยและใช้งานง่ายได้อย่างสะดวก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447040" indent="0" algn="l" rtl="0" eaLnBrk="0" fontAlgn="auto" latinLnBrk="0" hangingPunct="1">
              <a:lnSpc>
                <a:spcPct val="110000"/>
              </a:lnSpc>
              <a:spcBef>
                <a:spcPts val="1500"/>
              </a:spcBef>
            </a:pPr>
            <a:r>
              <a:rPr lang="en-US" sz="1200">
                <a:solidFill>
                  <a:srgbClr val="79EFBD"/>
                </a:solidFill>
                <a:latin typeface="微软雅黑" panose="020B0503020204020204" charset="-122"/>
                <a:ea typeface="微软雅黑" panose="020B0503020204020204" charset="-122"/>
                <a:cs typeface="Alibaba Sans" panose="020B0503020203040204" charset="0"/>
                <a:sym typeface="+mn-ea"/>
              </a:rPr>
              <a:t>•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สร้างแอปพลิเคชันที่กำหนดเองขึ้นบนโครงสร้างฮาร์ดแวร์ของ </a:t>
            </a:r>
            <a:r>
              <a:rPr lang="en-US" sz="1200" kern="0" spc="-2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และเสนอโซลูชันนี้ให้ผู้ใช้ที่หลากหลาย เช่น </a:t>
            </a:r>
            <a:r>
              <a:rPr lang="en-US" sz="1200" kern="0" spc="-2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F2U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4"/>
          <p:cNvSpPr/>
          <p:nvPr>
            <p:custDataLst>
              <p:tags r:id="rId1"/>
            </p:custDataLst>
          </p:nvPr>
        </p:nvSpPr>
        <p:spPr>
          <a:xfrm>
            <a:off x="1077309" y="1653561"/>
            <a:ext cx="7009765" cy="106171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9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152525" indent="-1139825" algn="l" rtl="0" eaLnBrk="0">
              <a:lnSpc>
                <a:spcPct val="106000"/>
              </a:lnSpc>
            </a:pPr>
            <a:r>
              <a:rPr lang="en-US" sz="3200" kern="0" spc="20" dirty="0">
                <a:ln w="11641" cap="flat" cmpd="sng">
                  <a:solidFill>
                    <a:srgbClr val="0D0B33">
                      <a:alpha val="100000"/>
                    </a:srgbClr>
                  </a:solidFill>
                  <a:prstDash val="solid"/>
                  <a:bevel/>
                </a:ln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3200" kern="0" spc="20" dirty="0">
                <a:ln w="11641" cap="flat" cmpd="sng">
                  <a:solidFill>
                    <a:srgbClr val="0D0B33">
                      <a:alpha val="100000"/>
                    </a:srgbClr>
                  </a:solidFill>
                  <a:prstDash val="solid"/>
                  <a:bevel/>
                </a:ln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จะเป็นองค์ประกอบหลักที่ผูกพันกับทุกประสบการณ์ใน </a:t>
            </a:r>
            <a:r>
              <a:rPr lang="en-US" sz="3200" kern="0" spc="20" dirty="0" err="1">
                <a:ln w="11641" cap="flat" cmpd="sng">
                  <a:solidFill>
                    <a:srgbClr val="0D0B33">
                      <a:alpha val="100000"/>
                    </a:srgbClr>
                  </a:solidFill>
                  <a:prstDash val="solid"/>
                  <a:bevel/>
                </a:ln>
                <a:solidFill>
                  <a:srgbClr val="0D0B33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endParaRPr lang="en-US" sz="3200" kern="0" spc="20" dirty="0">
              <a:ln w="11641" cap="flat" cmpd="sng">
                <a:solidFill>
                  <a:srgbClr val="0D0B33">
                    <a:alpha val="100000"/>
                  </a:srgbClr>
                </a:solidFill>
                <a:prstDash val="solid"/>
                <a:bevel/>
              </a:ln>
              <a:solidFill>
                <a:srgbClr val="0D0B33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152525" indent="-1139825" algn="l" rtl="0" eaLnBrk="0">
              <a:lnSpc>
                <a:spcPct val="106000"/>
              </a:lnSpc>
            </a:pPr>
            <a:endParaRPr lang="en-US" sz="3200" kern="0" spc="20" dirty="0">
              <a:ln w="11641" cap="flat" cmpd="sng">
                <a:solidFill>
                  <a:srgbClr val="0D0B33">
                    <a:alpha val="100000"/>
                  </a:srgbClr>
                </a:solidFill>
                <a:prstDash val="solid"/>
                <a:bevel/>
              </a:ln>
              <a:solidFill>
                <a:srgbClr val="0D0B33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152525" indent="-1139825" algn="l" rtl="0" eaLnBrk="0">
              <a:lnSpc>
                <a:spcPct val="106000"/>
              </a:lnSpc>
            </a:pPr>
            <a:endParaRPr lang="en-US" sz="3200" kern="0" spc="20" dirty="0">
              <a:ln w="11641" cap="flat" cmpd="sng">
                <a:solidFill>
                  <a:srgbClr val="0D0B33">
                    <a:alpha val="100000"/>
                  </a:srgbClr>
                </a:solidFill>
                <a:prstDash val="solid"/>
                <a:bevel/>
              </a:ln>
              <a:solidFill>
                <a:srgbClr val="0D0B33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152525" indent="-1139825" algn="l" rtl="0" eaLnBrk="0">
              <a:lnSpc>
                <a:spcPct val="106000"/>
              </a:lnSpc>
            </a:pPr>
            <a:endParaRPr lang="en-US" sz="3200" kern="0" spc="20" dirty="0">
              <a:ln w="11641" cap="flat" cmpd="sng">
                <a:solidFill>
                  <a:srgbClr val="0D0B33">
                    <a:alpha val="100000"/>
                  </a:srgbClr>
                </a:solidFill>
                <a:prstDash val="solid"/>
                <a:bevel/>
              </a:ln>
              <a:solidFill>
                <a:srgbClr val="0D0B33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152525" indent="-1139825" algn="l" rtl="0" eaLnBrk="0">
              <a:lnSpc>
                <a:spcPct val="106000"/>
              </a:lnSpc>
            </a:pPr>
            <a:endParaRPr lang="en-US" sz="3200" kern="0" spc="20" dirty="0">
              <a:ln w="11641" cap="flat" cmpd="sng">
                <a:solidFill>
                  <a:srgbClr val="0D0B33">
                    <a:alpha val="100000"/>
                  </a:srgbClr>
                </a:solidFill>
                <a:prstDash val="solid"/>
                <a:bevel/>
              </a:ln>
              <a:solidFill>
                <a:srgbClr val="0D0B33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152525" indent="-1139825" algn="l" rtl="0" eaLnBrk="0">
              <a:lnSpc>
                <a:spcPct val="106000"/>
              </a:lnSpc>
            </a:pPr>
            <a:endParaRPr lang="en-US" altLang="en-US" sz="3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1600000">
            <a:off x="661416" y="3034283"/>
            <a:ext cx="2732531" cy="606552"/>
          </a:xfrm>
          <a:prstGeom prst="rect">
            <a:avLst/>
          </a:prstGeom>
        </p:spPr>
      </p:pic>
      <p:sp>
        <p:nvSpPr>
          <p:cNvPr id="274" name="textbox 274"/>
          <p:cNvSpPr/>
          <p:nvPr>
            <p:custDataLst>
              <p:tags r:id="rId5"/>
            </p:custDataLst>
          </p:nvPr>
        </p:nvSpPr>
        <p:spPr>
          <a:xfrm>
            <a:off x="703108" y="3821956"/>
            <a:ext cx="3940228" cy="2825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1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4000"/>
              </a:lnSpc>
            </a:pPr>
            <a:r>
              <a:rPr lang="th-TH" sz="2000" b="1" kern="0" spc="-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เป็นเจ้าของการผจญภัยบนโลกคริปโตของคุณเอง</a:t>
            </a:r>
            <a:endParaRPr lang="en-US" altLang="en-US" sz="20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3" name="图片 2" descr="Safet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30850" y="862330"/>
            <a:ext cx="2971800" cy="2880995"/>
          </a:xfrm>
          <a:prstGeom prst="rect">
            <a:avLst/>
          </a:prstGeom>
        </p:spPr>
      </p:pic>
      <p:pic>
        <p:nvPicPr>
          <p:cNvPr id="2" name="图片 1" descr="sfptokens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10050" y="2246630"/>
            <a:ext cx="2534285" cy="1782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22" name="textbox 22"/>
          <p:cNvSpPr/>
          <p:nvPr>
            <p:custDataLst>
              <p:tags r:id="rId3"/>
            </p:custDataLst>
          </p:nvPr>
        </p:nvSpPr>
        <p:spPr>
          <a:xfrm>
            <a:off x="421005" y="509905"/>
            <a:ext cx="5005705" cy="443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spc="7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ข้อจำกัดความรับผิดชอบ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sp>
        <p:nvSpPr>
          <p:cNvPr id="20" name="textbox 20"/>
          <p:cNvSpPr/>
          <p:nvPr>
            <p:custDataLst>
              <p:tags r:id="rId4"/>
            </p:custDataLst>
          </p:nvPr>
        </p:nvSpPr>
        <p:spPr>
          <a:xfrm>
            <a:off x="573811" y="1173480"/>
            <a:ext cx="7522209" cy="218693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7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เอกสาร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White Paper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นี้ไม่ได้เป็นการเสนอหรือเชิญชวนหรือการขายหรือซื้อหุ้น หลักทรัพย์ หรือสินทรัพย์อื่น ๆ การถือครอง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จะไม่มีการให้สิทธิใดๆ แก่ผู้ใช้งาน รวมถึง สิทธิทางการเป็นเจ้าของ สิทธิในดอกเบี้ย กำไร การถอนเงินคืน ทรัพย์สิน ทรัพย์สินทางปัญญา สิทธิในการตัดสินใจ หรือสิทธิอื่น ๆ ที่เกี่ยวข้องกับด้านการเงินหรือด้านกฎหมายในบริษัท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หรือบริษัทในเครือ โดยที่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อาจถูกใช้สำหรับการบริหารระบบและนิเวศที่ไม่มีผลต่อบริษัทหรือบริษัทในเครือ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ผู้ใช้จากประเทศหรือภูมิภาคต่อไปนี้จะไม่สามารถเข้าร่วมการขายโทเค็น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ได้: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ออสเตรเลีย, เบลารุส, จีน, สาธารณรัฐประชาธิปไตยคองโก, คิวบา, อิรัก, อิหร่าน, เกาหลีเหนือ, ซูดาน, ซีเรีย, สหรัฐอเมริกาและพื้นที่ใกล้เคียง (อเมริกัน ซามัว, กวม, หมู่เกาะนอร์เทิร์นมาเรียน่า, เปอร์โตริโก, และ หมู่เกาะยูเอส ไวร์จิน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),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ซิมบับเว.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</a:pP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algn="l" rtl="0" eaLnBrk="0">
              <a:lnSpc>
                <a:spcPct val="131000"/>
              </a:lnSpc>
            </a:pPr>
            <a:endParaRPr lang="en-US" altLang="en-US" sz="10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28" name="textbox 28"/>
          <p:cNvSpPr/>
          <p:nvPr>
            <p:custDataLst>
              <p:tags r:id="rId3"/>
            </p:custDataLst>
          </p:nvPr>
        </p:nvSpPr>
        <p:spPr>
          <a:xfrm>
            <a:off x="420942" y="509617"/>
            <a:ext cx="8188959" cy="394207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spc="-5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ความเสี่ยง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100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คุณตระหนักและเห็นด้วยว่ามีความเสี่ยงมากมายที่เกี่ยวข้องกับการซื้อ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SFP,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การถือครอง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และการใช้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เพื่อการเข้าร่วมในแพลตฟอร์ม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ซึ่งในสถานการณ์ที่เลวร้ายที่สุดนี้อาจนำไปสู่การสูญเสีย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ทั้งหมดหรือบางส่วนที่ถูกซื้อไว้</a:t>
            </a:r>
            <a:r>
              <a:rPr lang="en-US" alt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หากคุณตัดสินใจที่จะซื้อ </a:t>
            </a:r>
            <a:r>
              <a:rPr lang="en-US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คุณต้องรับรู้และยอมรับกับความเสี่ยงต่อไปนี้โดยชัดแจ้ง:</a:t>
            </a:r>
            <a:endParaRPr lang="th-TH" sz="1200" b="1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1000"/>
              </a:spcBef>
            </a:pPr>
            <a:r>
              <a:rPr lang="en-US" altLang="th-TH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1.</a:t>
            </a:r>
            <a:r>
              <a:rPr lang="th-TH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กฎหมายที่ไม่แน่นอนและการบังคับใช้กฎหมาย</a:t>
            </a:r>
            <a:endParaRPr lang="th-TH" sz="1200" b="1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41910" algn="l" rtl="0" eaLnBrk="0">
              <a:lnSpc>
                <a:spcPct val="85000"/>
              </a:lnSpc>
              <a:spcBef>
                <a:spcPts val="365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สถานะของการกฎหมายที่เกี่ยวข้องกับ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และเทคโนโลยีการกระจายทะเบียนที่ไม่ชัดเจนหรือไม่แน่นอนในหลายแห่ง สกุลเงินเสมือนจริงได้กลายเป็นเป้าหมายหลักของการกำหนดกฎหมายในทุกประเทศในโลก ไม่สามารถคาดการณ์ได้ว่าหน่วยงานกำกับดูแลทางกฎหมายจะปรับใช้กฎหมายที่มีอยู่หรือสร้างกฎหมายใหม่เเกี่ยวกับเทคโนโลยีและการใช้งานของเทคโนโลยีเช่น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และ/หรือแพลตฟอร์ม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อย่างไร ซึ่งอาจส่งผลกระทบทางลบต่อ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และ/หรือแพลตฟอร์ม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ในรูปแบบต่างได้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The</a:t>
            </a:r>
            <a:r>
              <a:rPr lang="en-US" sz="1200" kern="0" spc="1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Foundation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และ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the</a:t>
            </a:r>
            <a:r>
              <a:rPr lang="en-US" sz="1200" kern="0" spc="1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Distributor</a:t>
            </a:r>
            <a:r>
              <a:rPr lang="th-TH" sz="1200" b="0" i="0" dirty="0">
                <a:solidFill>
                  <a:srgbClr val="374151"/>
                </a:solidFill>
                <a:effectLst/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(หรือบริษัทในเครือ) อาจหยุดการดำเนินงานในเขตต่างๆ หากมีการเปลี่ยนแปลงกฎหมายหรือกฎระเบียบที่ทำให้การกระทำดังกล่าวผิดกฎหมายในเขตดังกล่าว หรือไม่คุ้มค่าทางธุรกิจในการได้รับการอนุมัติทางกฎหมายที่จำเป็นในการดำเนินงานในเขตดังกล่าว 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หลังจากปรึกษากับที่ปรึกษาทางกฎหมายจำนวนมากและการวิเคราะห์อย่างต่อเนื่องเกี่ยวกับการพัฒนาและโครงสร้างทางกฎหมายของสกุลเงินเสมือนจริง การปฏิบัติที่รอบคอบจะถูกนำมาใช้กับการขาย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ด้วยเหตุนี้ กลยุทธ์สำหรับการขายโทเค็น อาจจะถูกปรับปรุงอย่างต่อเนื่องเพื่อหลีกเลี่ยงความเสี่ยงทางกฎหมายที่เกี่ยวข้องให้มากที่สุดที่เป็นไปได้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34" name="textbox 34"/>
          <p:cNvSpPr/>
          <p:nvPr>
            <p:custDataLst>
              <p:tags r:id="rId3"/>
            </p:custDataLst>
          </p:nvPr>
        </p:nvSpPr>
        <p:spPr>
          <a:xfrm>
            <a:off x="420942" y="509617"/>
            <a:ext cx="8093709" cy="354075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spc="-5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ความเสี่ยง</a:t>
            </a:r>
            <a:endParaRPr lang="th-TH" altLang="en-US" sz="2400" kern="0" spc="-50" dirty="0">
              <a:ln w="9062" cap="flat" cmpd="sng">
                <a:solidFill>
                  <a:srgbClr val="79EFBD">
                    <a:alpha val="100000"/>
                  </a:srgbClr>
                </a:solidFill>
                <a:prstDash val="solid"/>
                <a:bevel/>
              </a:ln>
              <a:solidFill>
                <a:srgbClr val="79EFBD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2. การเปิดเผยข้อมูลที่ไม่เพียงพอ</a:t>
            </a:r>
            <a:endParaRPr sz="1200" b="1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ณ วันที่นี้ 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ยังอยู่ระหว่างการพัฒนา และแนวความคิดในการออกแบบ รหัส และรายละเอียดเทคนิคและพารามิเตอร์อื่น ๆ อาจถูกปรับปรุงและเปลี่ยนแปลงอยู่อย่างต่อเนื่องและบ่อยครั้ง 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แม้ว่าเอกสาร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White Paper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นี้จะประกอบด้วยข้อมูลที่เป็นปัจจุบันที่สุดเกี่ยวกับแพลตฟอร์ม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แต่มันยังไม่สมบูรณ์และอาจถูกปรับและอัปเดตโดยทีม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ในขณะที่ ทีม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ไม่มีความสามารถและหน้าที่ที่จะแจ้งให้กับเจ้าของ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ทราบเกี่ยวกับทุกรายละเอียด (รวมถึงความคืบหน้าในการพัฒนาและเหตุการณ์ที่คาดว่าจะเกิดขึ้น) ของโครงการพัฒนาแพลตฟอร์ม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ดังนั้นการนำเสนอข้อมูลที่ไม่เพียงพอนั้นเป็นเรื่องที่เกิดขึ้นได้และมีเหตุผล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4925" algn="l" rtl="0" eaLnBrk="0">
              <a:lnSpc>
                <a:spcPct val="85000"/>
              </a:lnSpc>
              <a:spcBef>
                <a:spcPts val="1045"/>
              </a:spcBef>
            </a:pPr>
            <a:endParaRPr lang="en-US" alt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7465" algn="l" rtl="0" eaLnBrk="0">
              <a:lnSpc>
                <a:spcPct val="85000"/>
              </a:lnSpc>
              <a:spcBef>
                <a:spcPts val="365"/>
              </a:spcBef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3. </a:t>
            </a:r>
            <a:r>
              <a:rPr lang="th-TH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คู่แข่งทางการค้า</a:t>
            </a:r>
            <a:endParaRPr lang="en-US" altLang="en-US" sz="12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มีแพลตฟอร์มการจัดการคริปโตชนิดต่าง ๆ กำลังเกิดขึ้นอย่างรวดเร็วพร้อมกับการแข่งขันที่มากขึ้นเช่นกัน มีความเป็นไปได้ว่าองค์อื่น ๆ อาจใช้รหัสและสร้างโปรโตคอลเดียวกันหรือคล้ายคลึงกับพื้นฐานของแพลตฟอร์ม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Open Wallet 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ดังนั้น 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อาจจำเป็นต้องแข่งขันกับองค์กรเหล่านี้ ซึ่งอาจส่งผลกระทบทางลบต่อ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และ/หรือแพลตฟอร์ม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endParaRPr lang="en-US" alt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40" name="textbox 40"/>
          <p:cNvSpPr/>
          <p:nvPr>
            <p:custDataLst>
              <p:tags r:id="rId3"/>
            </p:custDataLst>
          </p:nvPr>
        </p:nvSpPr>
        <p:spPr>
          <a:xfrm>
            <a:off x="420942" y="509617"/>
            <a:ext cx="8101965" cy="293877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spc="-5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ความเสี่ยง</a:t>
            </a:r>
            <a:endParaRPr lang="th-TH" altLang="en-US" sz="2400" kern="0" spc="-50" dirty="0">
              <a:ln w="9062" cap="flat" cmpd="sng">
                <a:solidFill>
                  <a:srgbClr val="79EFBD">
                    <a:alpha val="100000"/>
                  </a:srgbClr>
                </a:solidFill>
                <a:prstDash val="solid"/>
                <a:bevel/>
              </a:ln>
              <a:solidFill>
                <a:srgbClr val="79EFBD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4. </a:t>
            </a:r>
            <a:r>
              <a:rPr lang="th-TH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การสูญเสียแรงงานคุณภาพ</a:t>
            </a:r>
            <a:endParaRPr lang="en-US" altLang="en-US" sz="1200" b="1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การพัฒนาแพลตฟอร์ม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ขึ้นอยู่กับความร่วมมือต่อเนื่องของทีมงานทางเทคนิคและที่ปรึกษาผู้เชี่ยวชาญที่มีความรู้และประสบการณ์สูงในสายงานของพวกเขา ความสูญเสียของสมาชิกใดๆ อาจส่งผลกระทบต่อแพลตฟอร์ม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หรือการพัฒนาในอนาคต นอกจากนี้ความเสถียรภาพและความสอดคล้องในทีมเป็นสิ่งสำคัญต่อการพัฒนาโดยรวมของแพลตฟอร์ม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มีความเป็นไปได้ที่ความขัดแย้งภายในทีมและ/หรือการลาออกของสมาชิกคนสำคัญอาจเกิดขึ้น ทำให้ส่งผลกระทบทางลบต่อโครงการในอนาคต</a:t>
            </a:r>
            <a:endParaRPr lang="th-TH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29210" algn="l" rtl="0" eaLnBrk="0">
              <a:lnSpc>
                <a:spcPct val="85000"/>
              </a:lnSpc>
              <a:spcBef>
                <a:spcPts val="355"/>
              </a:spcBef>
            </a:pPr>
            <a:endParaRPr lang="en-US" altLang="en-US" sz="10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9370" algn="l" rtl="0" eaLnBrk="0">
              <a:lnSpc>
                <a:spcPct val="85000"/>
              </a:lnSpc>
              <a:spcBef>
                <a:spcPts val="365"/>
              </a:spcBef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5. </a:t>
            </a:r>
            <a:r>
              <a:rPr lang="th-TH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ความล้มเหลวในการพัฒนา</a:t>
            </a:r>
            <a:endParaRPr lang="th-TH" sz="1200" b="1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มีความเสี่ยงที่การพัฒนาแพลตฟอร์ม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อาจไม่ได้รับการดำเนินการหรือไม่ตรงตามแผนที่วางไว้ เนื่องจากหลายสาเหตุและมากกว่านั้น เช่น การลดลงของราคาของสินทรัพย์ดิจิตอล, สกุลเงินเสมือนจริง หรือ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SFP,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ปัญหาทางเทคนิคที่ไม่คาดคิด, และการขาดแคลนเงินทุนในการพัฒนาสำหรับกิจกรรมต่าง ๆ </a:t>
            </a:r>
            <a:endParaRPr lang="en-US" alt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46" name="textbox 46"/>
          <p:cNvSpPr/>
          <p:nvPr>
            <p:custDataLst>
              <p:tags r:id="rId3"/>
            </p:custDataLst>
          </p:nvPr>
        </p:nvSpPr>
        <p:spPr>
          <a:xfrm>
            <a:off x="420942" y="509617"/>
            <a:ext cx="8107680" cy="293877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spc="-5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ความเสี่ยง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4290" algn="l" rtl="0" eaLnBrk="0">
              <a:lnSpc>
                <a:spcPct val="85000"/>
              </a:lnSpc>
              <a:spcBef>
                <a:spcPts val="1045"/>
              </a:spcBef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6.</a:t>
            </a:r>
            <a:r>
              <a:rPr lang="th-TH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จุดอ่อนของระบบความปลอดภัย</a:t>
            </a:r>
            <a:endParaRPr lang="th-TH" sz="1600" b="1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แฮ็กเกอร์หรือกลุ่มองค์กรที่มีเจตนาไม่ดีอาจพยายามแทรกแซงกับ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และ/หรือแพลตฟอร์ม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ในหลายวิธีและมากกว่านั้น เช่น การโจมตีด้วยมัลแวร์, การโจมตีด้วยการโจมตีแบบ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phishing,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การโจมตีระบบ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Supply chain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หรือ การโจมตีแบบ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Brutal attacks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นอกจากนี้ยังมีความเสี่ยงที่องค์กรหรือสมาชิกของ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The Foundation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The Distributor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บริษัทในเครือ อาจสร้างจุดอ่อนแบบเจาะจงหรือไม่ได้เจาะจงก็ตาม สู่โครงสร้างพื้นฐานหลักของ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และ/หรือแพลตฟอร์ม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ซึ่งอาจส่งผลกระทบทางลบต่อ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และ/หรือแพลตฟอร์ม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.</a:t>
            </a:r>
            <a:endParaRPr lang="en-US" alt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algn="l" rtl="0" eaLnBrk="0">
              <a:lnSpc>
                <a:spcPct val="131000"/>
              </a:lnSpc>
            </a:pPr>
            <a:endParaRPr lang="en-US" altLang="en-US" sz="10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นอกจากนี้ อนาคตของกลุ่มวิชาการทางคริปโทกราฟีและนวัตกรรมด้านความปลอดภัยนั้นไม่สามารถคาดเดาได้ และความก้าวหน้าในด้านคริปโทกราฟีหรือความก้าวหน้าทางเทคนิค (รวมถึงการพัฒนาคอมพิวเตอร์โควันตัม) อาจนำมาสู่ความเสี่ยงที่ไม่รู้จักแก่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และ/หรือแพลตฟอร์ม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โดยที่มันอาจทำให้กลไกข้อตกลงทางคริปโทกราฟีที่เป็นพื้นฐานของโปรโตคอลบล็อกเชนไม่ได้มีประสิทธิภาพตามที่คาดหวังไว้</a:t>
            </a:r>
            <a:endParaRPr lang="en-US" alt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2" name="textbox 52"/>
          <p:cNvSpPr/>
          <p:nvPr>
            <p:custDataLst>
              <p:tags r:id="rId3"/>
            </p:custDataLst>
          </p:nvPr>
        </p:nvSpPr>
        <p:spPr>
          <a:xfrm>
            <a:off x="420942" y="509617"/>
            <a:ext cx="8077834" cy="193547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ts val="3290"/>
              </a:lnSpc>
            </a:pPr>
            <a:r>
              <a:rPr lang="th-TH" altLang="en-US" sz="2400" kern="0" spc="-50" dirty="0">
                <a:ln w="9062" cap="flat" cmpd="sng">
                  <a:solidFill>
                    <a:srgbClr val="79EFBD">
                      <a:alpha val="100000"/>
                    </a:srgbClr>
                  </a:solidFill>
                  <a:prstDash val="solid"/>
                  <a:bevel/>
                </a:ln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ความเสี่ยง</a:t>
            </a:r>
            <a:endParaRPr lang="en-US" altLang="en-US" sz="24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35560" algn="l" rtl="0" eaLnBrk="0">
              <a:lnSpc>
                <a:spcPct val="85000"/>
              </a:lnSpc>
              <a:spcBef>
                <a:spcPts val="1045"/>
              </a:spcBef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7.</a:t>
            </a:r>
            <a:r>
              <a:rPr lang="th-TH" sz="1200" b="1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ความเสี่ยงอื่นๆ</a:t>
            </a:r>
            <a:endParaRPr lang="en-US" altLang="en-US" sz="1200" b="1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indent="0" algn="l" rtl="0" eaLnBrk="0" fontAlgn="auto">
              <a:lnSpc>
                <a:spcPct val="120000"/>
              </a:lnSpc>
              <a:spcBef>
                <a:spcPts val="0"/>
              </a:spcBef>
            </a:pP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นอกจากนี้ ความเสี่ยงที่ได้กล่าวถึงในส่วนบนนั้นยังไม่ครอบคลุมทั้งหมดและยังมีความเสี่ยงอื่นที่เกี่ยวข้องกับการซื้อ ถือครอง และใช้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ที่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The Foundation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The Distributor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ไม่สามารถคาดคะเนได้ ความเสี่ยงเช่นนี้อาจเกิดขึ้นเป็นรูปแบบที่ไม่คาดคิดหรือผสมผสานร่วมกันได้ ดังนั้น คุณควรทำการสำรวจและตรวจสอบอย่างละเอียดเกี่ยว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The Foundation, The Distributor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และบริษัทในเครือ และทีม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รวมถึงเข้าใจโครงสร้างรวม พันธกิจ และวิสัยทัศน์โดยรวมของแพลตฟอร์ม </a:t>
            </a:r>
            <a:r>
              <a:rPr lang="en-US" sz="1200" kern="0" spc="-10" dirty="0" err="1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SafePal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</a:t>
            </a:r>
            <a:r>
              <a:rPr lang="th-TH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ก่อนที่คุณจะทำการซื้อ </a:t>
            </a:r>
            <a:r>
              <a:rPr lang="en-US" sz="1200" kern="0" spc="-10" dirty="0">
                <a:solidFill>
                  <a:srgbClr val="FFFFFF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SFP</a:t>
            </a:r>
            <a:endParaRPr lang="en-US" altLang="en-US" sz="1200" kern="0" spc="-10" dirty="0">
              <a:solidFill>
                <a:srgbClr val="FFFFFF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18515" y="4652771"/>
            <a:ext cx="256031" cy="256031"/>
          </a:xfrm>
          <a:prstGeom prst="rect">
            <a:avLst/>
          </a:prstGeom>
        </p:spPr>
      </p:pic>
      <p:sp>
        <p:nvSpPr>
          <p:cNvPr id="64" name="textbox 64"/>
          <p:cNvSpPr/>
          <p:nvPr>
            <p:custDataLst>
              <p:tags r:id="rId3"/>
            </p:custDataLst>
          </p:nvPr>
        </p:nvSpPr>
        <p:spPr>
          <a:xfrm>
            <a:off x="692150" y="2652395"/>
            <a:ext cx="1717675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8000"/>
              </a:lnSpc>
            </a:pPr>
            <a:r>
              <a:rPr lang="th-TH" b="1" kern="0" spc="50" dirty="0">
                <a:solidFill>
                  <a:srgbClr val="F2F2F2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ยินดีต้อนรับสู่</a:t>
            </a:r>
            <a:endParaRPr lang="th-TH" altLang="en-US" b="1" kern="0" spc="50" dirty="0">
              <a:solidFill>
                <a:srgbClr val="F2F2F2">
                  <a:alpha val="100000"/>
                </a:srgbClr>
              </a:solidFill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2" name="图片 1" descr="Full Logo - Light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3425" y="3034665"/>
            <a:ext cx="2732405" cy="607060"/>
          </a:xfrm>
          <a:prstGeom prst="rect">
            <a:avLst/>
          </a:prstGeom>
        </p:spPr>
      </p:pic>
      <p:sp>
        <p:nvSpPr>
          <p:cNvPr id="62" name="textbox 62"/>
          <p:cNvSpPr/>
          <p:nvPr>
            <p:custDataLst>
              <p:tags r:id="rId6"/>
            </p:custDataLst>
          </p:nvPr>
        </p:nvSpPr>
        <p:spPr>
          <a:xfrm>
            <a:off x="719593" y="3820173"/>
            <a:ext cx="4338320" cy="28447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  <a:p>
            <a:pPr marL="12700" algn="l" rtl="0" eaLnBrk="0">
              <a:lnSpc>
                <a:spcPct val="85000"/>
              </a:lnSpc>
            </a:pPr>
            <a:r>
              <a:rPr lang="th-TH" sz="2000" b="1" kern="0" spc="-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ประตูสู่จักรวาล </a:t>
            </a:r>
            <a:r>
              <a:rPr sz="2000" b="1" kern="0" spc="-10" dirty="0">
                <a:solidFill>
                  <a:srgbClr val="79EFBD">
                    <a:alpha val="100000"/>
                  </a:srgbClr>
                </a:solidFill>
                <a:latin typeface="Alibaba Sans Thai" panose="020B0503020203040204" charset="-122"/>
                <a:ea typeface="Alibaba Sans Thai" panose="020B0503020203040204" charset="-122"/>
                <a:cs typeface="Alibaba Sans Thai" panose="020B0503020203040204" charset="-122"/>
              </a:rPr>
              <a:t> Web3</a:t>
            </a:r>
            <a:endParaRPr lang="en-US" altLang="en-US" sz="2000" dirty="0">
              <a:latin typeface="Alibaba Sans Thai" panose="020B0503020203040204" charset="-122"/>
              <a:ea typeface="Alibaba Sans Thai" panose="020B0503020203040204" charset="-122"/>
              <a:cs typeface="Alibaba Sans Thai" panose="020B0503020203040204" charset="-122"/>
            </a:endParaRPr>
          </a:p>
        </p:txBody>
      </p:sp>
      <p:pic>
        <p:nvPicPr>
          <p:cNvPr id="58" name="picture 5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21600000">
            <a:off x="4849113" y="788636"/>
            <a:ext cx="3038855" cy="339461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COMMONDATA" val="eyJoZGlkIjoiNTcxNGM3YTIyNzU0NTA5ZGRhY2E4MDgyZTc1YjllMTgifQ=="/>
  <p:tag name="KSO_WPP_MARK_KEY" val="9ad8b632-f880-4284-9652-c042215fa016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  <p:tag name="KSO_WM_UNIT_PLACING_PICTURE_USER_VIEWPORT" val="{&quot;height&quot;:447.9984251968504,&quot;width&quot;:6832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UNIT_PLACING_PICTURE_USER_VIEWPORT" val="{&quot;height&quot;:5802,&quot;width&quot;:12180}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TABLE_BEAUTIFY" val="smartTable{5d3c23bd-df66-4daa-8068-0d324c07cc83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14211</Words>
  <Application>WPS 演示</Application>
  <PresentationFormat/>
  <Paragraphs>247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Arial</vt:lpstr>
      <vt:lpstr>Open Sans</vt:lpstr>
      <vt:lpstr>Open Sans Medium</vt:lpstr>
      <vt:lpstr>Poppins</vt:lpstr>
      <vt:lpstr>Segoe Print</vt:lpstr>
      <vt:lpstr>Alibaba Sans Thai</vt:lpstr>
      <vt:lpstr>Alibaba Sans</vt:lpstr>
      <vt:lpstr>微软雅黑</vt:lpstr>
      <vt:lpstr>Arial Unicode MS</vt:lpstr>
      <vt:lpstr>Alibaba Sans</vt:lpstr>
      <vt:lpstr>Wingdings</vt:lpstr>
      <vt:lpstr>Webdings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camille丽玉</cp:lastModifiedBy>
  <cp:revision>195</cp:revision>
  <dcterms:created xsi:type="dcterms:W3CDTF">2022-07-14T05:29:00Z</dcterms:created>
  <dcterms:modified xsi:type="dcterms:W3CDTF">2023-08-24T06:23:36Z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5BD06DD0437F44D2A228DF489C28D1C0</vt:lpwstr>
  </property>
  <property fmtid="{D5CDD505-2E9C-101B-9397-08002B2CF9AE}" pid="3" name="KSOProductBuildVer">
    <vt:lpwstr>2052-11.1.0.14309</vt:lpwstr>
  </property>
</Properties>
</file>