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3" r:id="rId3"/>
    <p:sldId id="328" r:id="rId5"/>
    <p:sldId id="329" r:id="rId6"/>
    <p:sldId id="330" r:id="rId7"/>
    <p:sldId id="331" r:id="rId8"/>
    <p:sldId id="332" r:id="rId9"/>
    <p:sldId id="334" r:id="rId10"/>
    <p:sldId id="278" r:id="rId11"/>
    <p:sldId id="284" r:id="rId12"/>
    <p:sldId id="358" r:id="rId13"/>
    <p:sldId id="259" r:id="rId14"/>
    <p:sldId id="269" r:id="rId15"/>
    <p:sldId id="266" r:id="rId16"/>
    <p:sldId id="270" r:id="rId17"/>
    <p:sldId id="267" r:id="rId18"/>
    <p:sldId id="271" r:id="rId19"/>
    <p:sldId id="273" r:id="rId20"/>
    <p:sldId id="297" r:id="rId21"/>
    <p:sldId id="283" r:id="rId22"/>
    <p:sldId id="294" r:id="rId23"/>
    <p:sldId id="295" r:id="rId24"/>
    <p:sldId id="299" r:id="rId25"/>
    <p:sldId id="296" r:id="rId26"/>
    <p:sldId id="302" r:id="rId27"/>
    <p:sldId id="308" r:id="rId28"/>
    <p:sldId id="281" r:id="rId29"/>
  </p:sldIdLst>
  <p:sldSz cx="9144000" cy="5143500"/>
  <p:notesSz cx="6858000" cy="9144000"/>
  <p:embeddedFontLst>
    <p:embeddedFont>
      <p:font typeface="Open Sans"/>
      <p:regular r:id="rId33"/>
    </p:embeddedFont>
    <p:embeddedFont>
      <p:font typeface="Open Sans Medium" panose="02010600030101010101" charset="-122"/>
      <p:regular r:id="rId34"/>
    </p:embeddedFont>
    <p:embeddedFont>
      <p:font typeface="Alibaba Sans Thai" panose="020B0503020203040204" charset="-122"/>
      <p:regular r:id="rId35"/>
    </p:embeddedFont>
    <p:embeddedFont>
      <p:font typeface="Alibaba Sans Viet" panose="020B0503020203040204" charset="0"/>
      <p:regular r:id="rId36"/>
      <p:bold r:id="rId37"/>
    </p:embeddedFont>
    <p:embeddedFont>
      <p:font typeface="微软雅黑" panose="020B0503020204020204" charset="-122"/>
      <p:regular r:id="rId38"/>
    </p:embeddedFont>
    <p:embeddedFont>
      <p:font typeface="Webdings" panose="05030102010509060703" charset="0"/>
      <p:regular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83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EFBD"/>
    <a:srgbClr val="FFFFFF"/>
    <a:srgbClr val="6DB9CA"/>
    <a:srgbClr val="77E6BF"/>
    <a:srgbClr val="70C8C7"/>
    <a:srgbClr val="68A4D0"/>
    <a:srgbClr val="6288D7"/>
    <a:srgbClr val="5A60E1"/>
    <a:srgbClr val="4D27EF"/>
    <a:srgbClr val="0D0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831"/>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107.xml"/><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11bf3ec1d6b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bf3ec1d6b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11bf3ec1d6b_0_7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bf3ec1d6b_0_7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1">
  <p:cSld name="TITLE">
    <p:bg>
      <p:bgPr>
        <a:solidFill>
          <a:srgbClr val="4A21EF"/>
        </a:solidFill>
        <a:effectLst/>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stretch>
            <a:fillRect/>
          </a:stretch>
        </p:blipFill>
        <p:spPr>
          <a:xfrm>
            <a:off x="4671002" y="0"/>
            <a:ext cx="4473001" cy="5150147"/>
          </a:xfrm>
          <a:prstGeom prst="rect">
            <a:avLst/>
          </a:prstGeom>
          <a:noFill/>
          <a:ln>
            <a:noFill/>
          </a:ln>
        </p:spPr>
      </p:pic>
      <p:sp>
        <p:nvSpPr>
          <p:cNvPr id="11" name="Google Shape;11;p2"/>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700"/>
              <a:buNone/>
              <a:defRPr sz="3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9EFBD"/>
              </a:buClr>
              <a:buSzPts val="1200"/>
              <a:buNone/>
              <a:defRPr sz="1200">
                <a:solidFill>
                  <a:srgbClr val="79EFBD"/>
                </a:solidFill>
              </a:defRPr>
            </a:lvl1pPr>
            <a:lvl2pPr lvl="1"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3" name="Google Shape;13;p2"/>
          <p:cNvPicPr preferRelativeResize="0"/>
          <p:nvPr/>
        </p:nvPicPr>
        <p:blipFill>
          <a:blip r:embed="rId3"/>
          <a:stretch>
            <a:fillRect/>
          </a:stretch>
        </p:blipFill>
        <p:spPr>
          <a:xfrm>
            <a:off x="553500" y="745900"/>
            <a:ext cx="1508394" cy="3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 4 Content">
  <p:cSld name="TITLE_ONLY">
    <p:bg>
      <p:bgPr>
        <a:blipFill>
          <a:blip r:embed="rId2"/>
          <a:stretch>
            <a:fillRect/>
          </a:stretch>
        </a:blipFill>
        <a:effectLst/>
      </p:bgPr>
    </p:bg>
    <p:spTree>
      <p:nvGrpSpPr>
        <p:cNvPr id="69" name="Shape 69"/>
        <p:cNvGrpSpPr/>
        <p:nvPr/>
      </p:nvGrpSpPr>
      <p:grpSpPr>
        <a:xfrm>
          <a:off x="0" y="0"/>
          <a:ext cx="0" cy="0"/>
          <a:chOff x="0" y="0"/>
          <a:chExt cx="0" cy="0"/>
        </a:xfrm>
      </p:grpSpPr>
      <p:sp>
        <p:nvSpPr>
          <p:cNvPr id="70" name="Google Shape;70;p11"/>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72" name="Google Shape;72;p11"/>
          <p:cNvPicPr preferRelativeResize="0"/>
          <p:nvPr/>
        </p:nvPicPr>
        <p:blipFill>
          <a:blip r:embed="rId3"/>
          <a:stretch>
            <a:fillRect/>
          </a:stretch>
        </p:blipFill>
        <p:spPr>
          <a:xfrm>
            <a:off x="311698" y="4746485"/>
            <a:ext cx="227050" cy="227075"/>
          </a:xfrm>
          <a:prstGeom prst="rect">
            <a:avLst/>
          </a:prstGeom>
          <a:noFill/>
          <a:ln>
            <a:noFill/>
          </a:ln>
        </p:spPr>
      </p:pic>
      <p:sp>
        <p:nvSpPr>
          <p:cNvPr id="73" name="Google Shape;73;p11"/>
          <p:cNvSpPr txBox="1"/>
          <p:nvPr>
            <p:ph type="body" idx="1"/>
          </p:nvPr>
        </p:nvSpPr>
        <p:spPr>
          <a:xfrm>
            <a:off x="31170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4" name="Google Shape;74;p11"/>
          <p:cNvSpPr txBox="1"/>
          <p:nvPr>
            <p:ph type="body" idx="2"/>
          </p:nvPr>
        </p:nvSpPr>
        <p:spPr>
          <a:xfrm>
            <a:off x="234202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5" name="Google Shape;75;p11"/>
          <p:cNvSpPr txBox="1"/>
          <p:nvPr>
            <p:ph type="body" idx="3"/>
          </p:nvPr>
        </p:nvSpPr>
        <p:spPr>
          <a:xfrm>
            <a:off x="4372350"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76" name="Google Shape;76;p11"/>
          <p:cNvSpPr txBox="1"/>
          <p:nvPr>
            <p:ph type="body" idx="4"/>
          </p:nvPr>
        </p:nvSpPr>
        <p:spPr>
          <a:xfrm>
            <a:off x="6402675" y="1108738"/>
            <a:ext cx="1899600" cy="34164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4 Content 1">
  <p:cSld name="TITLE_ONLY_1">
    <p:bg>
      <p:bgPr>
        <a:blipFill>
          <a:blip r:embed="rId2"/>
          <a:stretch>
            <a:fillRect/>
          </a:stretch>
        </a:blipFill>
        <a:effectLst/>
      </p:bgPr>
    </p:bg>
    <p:spTree>
      <p:nvGrpSpPr>
        <p:cNvPr id="77" name="Shape 77"/>
        <p:cNvGrpSpPr/>
        <p:nvPr/>
      </p:nvGrpSpPr>
      <p:grpSpPr>
        <a:xfrm>
          <a:off x="0" y="0"/>
          <a:ext cx="0" cy="0"/>
          <a:chOff x="0" y="0"/>
          <a:chExt cx="0" cy="0"/>
        </a:xfrm>
      </p:grpSpPr>
      <p:sp>
        <p:nvSpPr>
          <p:cNvPr id="78" name="Google Shape;78;p12"/>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80" name="Google Shape;80;p12"/>
          <p:cNvPicPr preferRelativeResize="0"/>
          <p:nvPr/>
        </p:nvPicPr>
        <p:blipFill>
          <a:blip r:embed="rId3"/>
          <a:stretch>
            <a:fillRect/>
          </a:stretch>
        </p:blipFill>
        <p:spPr>
          <a:xfrm>
            <a:off x="311698" y="4746485"/>
            <a:ext cx="227050" cy="227075"/>
          </a:xfrm>
          <a:prstGeom prst="rect">
            <a:avLst/>
          </a:prstGeom>
          <a:noFill/>
          <a:ln>
            <a:noFill/>
          </a:ln>
        </p:spPr>
      </p:pic>
      <p:sp>
        <p:nvSpPr>
          <p:cNvPr id="81" name="Google Shape;81;p12"/>
          <p:cNvSpPr txBox="1"/>
          <p:nvPr>
            <p:ph type="body" idx="1"/>
          </p:nvPr>
        </p:nvSpPr>
        <p:spPr>
          <a:xfrm>
            <a:off x="31170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2" name="Google Shape;82;p12"/>
          <p:cNvSpPr txBox="1"/>
          <p:nvPr>
            <p:ph type="body" idx="2"/>
          </p:nvPr>
        </p:nvSpPr>
        <p:spPr>
          <a:xfrm>
            <a:off x="234202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3" name="Google Shape;83;p12"/>
          <p:cNvSpPr txBox="1"/>
          <p:nvPr>
            <p:ph type="body" idx="3"/>
          </p:nvPr>
        </p:nvSpPr>
        <p:spPr>
          <a:xfrm>
            <a:off x="4372350"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sp>
        <p:nvSpPr>
          <p:cNvPr id="84" name="Google Shape;84;p12"/>
          <p:cNvSpPr txBox="1"/>
          <p:nvPr>
            <p:ph type="body" idx="4"/>
          </p:nvPr>
        </p:nvSpPr>
        <p:spPr>
          <a:xfrm>
            <a:off x="6402675" y="2819844"/>
            <a:ext cx="1899600" cy="1705200"/>
          </a:xfrm>
          <a:prstGeom prst="rect">
            <a:avLst/>
          </a:prstGeom>
        </p:spPr>
        <p:txBody>
          <a:bodyPr spcFirstLastPara="1" wrap="square" lIns="91425" tIns="91425" rIns="91425" bIns="91425" anchor="t" anchorCtr="0">
            <a:normAutofit/>
          </a:bodyPr>
          <a:lstStyle>
            <a:lvl1pPr marL="457200" lvl="0" indent="-279400" rtl="0">
              <a:spcBef>
                <a:spcPts val="0"/>
              </a:spcBef>
              <a:spcAft>
                <a:spcPts val="0"/>
              </a:spcAft>
              <a:buClr>
                <a:srgbClr val="0D0B33"/>
              </a:buClr>
              <a:buSzPts val="800"/>
              <a:buChar char="●"/>
              <a:defRPr sz="800">
                <a:solidFill>
                  <a:srgbClr val="0D0B33"/>
                </a:solidFill>
              </a:defRPr>
            </a:lvl1pPr>
            <a:lvl2pPr marL="914400" lvl="1" indent="-266700" rtl="0">
              <a:spcBef>
                <a:spcPts val="0"/>
              </a:spcBef>
              <a:spcAft>
                <a:spcPts val="0"/>
              </a:spcAft>
              <a:buClr>
                <a:srgbClr val="0D0B33"/>
              </a:buClr>
              <a:buSzPts val="600"/>
              <a:buChar char="○"/>
              <a:defRPr sz="600">
                <a:solidFill>
                  <a:srgbClr val="0D0B33"/>
                </a:solidFill>
              </a:defRPr>
            </a:lvl2pPr>
            <a:lvl3pPr marL="1371600" lvl="2" indent="-266700" rtl="0">
              <a:spcBef>
                <a:spcPts val="0"/>
              </a:spcBef>
              <a:spcAft>
                <a:spcPts val="0"/>
              </a:spcAft>
              <a:buClr>
                <a:srgbClr val="0D0B33"/>
              </a:buClr>
              <a:buSzPts val="600"/>
              <a:buChar char="■"/>
              <a:defRPr sz="600">
                <a:solidFill>
                  <a:srgbClr val="0D0B33"/>
                </a:solidFill>
              </a:defRPr>
            </a:lvl3pPr>
            <a:lvl4pPr marL="1828800" lvl="3" indent="-266700" rtl="0">
              <a:spcBef>
                <a:spcPts val="0"/>
              </a:spcBef>
              <a:spcAft>
                <a:spcPts val="0"/>
              </a:spcAft>
              <a:buClr>
                <a:srgbClr val="0D0B33"/>
              </a:buClr>
              <a:buSzPts val="600"/>
              <a:buChar char="●"/>
              <a:defRPr sz="600">
                <a:solidFill>
                  <a:srgbClr val="0D0B33"/>
                </a:solidFill>
              </a:defRPr>
            </a:lvl4pPr>
            <a:lvl5pPr marL="2286000" lvl="4" indent="-266700" rtl="0">
              <a:spcBef>
                <a:spcPts val="0"/>
              </a:spcBef>
              <a:spcAft>
                <a:spcPts val="0"/>
              </a:spcAft>
              <a:buClr>
                <a:srgbClr val="0D0B33"/>
              </a:buClr>
              <a:buSzPts val="600"/>
              <a:buChar char="○"/>
              <a:defRPr sz="600">
                <a:solidFill>
                  <a:srgbClr val="0D0B33"/>
                </a:solidFill>
              </a:defRPr>
            </a:lvl5pPr>
            <a:lvl6pPr marL="2743200" lvl="5" indent="-266700" rtl="0">
              <a:spcBef>
                <a:spcPts val="0"/>
              </a:spcBef>
              <a:spcAft>
                <a:spcPts val="0"/>
              </a:spcAft>
              <a:buClr>
                <a:srgbClr val="0D0B33"/>
              </a:buClr>
              <a:buSzPts val="600"/>
              <a:buChar char="■"/>
              <a:defRPr sz="600">
                <a:solidFill>
                  <a:srgbClr val="0D0B33"/>
                </a:solidFill>
              </a:defRPr>
            </a:lvl6pPr>
            <a:lvl7pPr marL="3200400" lvl="6" indent="-266700" rtl="0">
              <a:spcBef>
                <a:spcPts val="0"/>
              </a:spcBef>
              <a:spcAft>
                <a:spcPts val="0"/>
              </a:spcAft>
              <a:buClr>
                <a:srgbClr val="0D0B33"/>
              </a:buClr>
              <a:buSzPts val="600"/>
              <a:buChar char="●"/>
              <a:defRPr sz="600">
                <a:solidFill>
                  <a:srgbClr val="0D0B33"/>
                </a:solidFill>
              </a:defRPr>
            </a:lvl7pPr>
            <a:lvl8pPr marL="3657600" lvl="7" indent="-266700" rtl="0">
              <a:spcBef>
                <a:spcPts val="0"/>
              </a:spcBef>
              <a:spcAft>
                <a:spcPts val="0"/>
              </a:spcAft>
              <a:buClr>
                <a:srgbClr val="0D0B33"/>
              </a:buClr>
              <a:buSzPts val="600"/>
              <a:buChar char="○"/>
              <a:defRPr sz="600">
                <a:solidFill>
                  <a:srgbClr val="0D0B33"/>
                </a:solidFill>
              </a:defRPr>
            </a:lvl8pPr>
            <a:lvl9pPr marL="4114800" lvl="8" indent="-266700" rtl="0">
              <a:spcBef>
                <a:spcPts val="0"/>
              </a:spcBef>
              <a:spcAft>
                <a:spcPts val="0"/>
              </a:spcAft>
              <a:buClr>
                <a:srgbClr val="0D0B33"/>
              </a:buClr>
              <a:buSzPts val="600"/>
              <a:buChar char="■"/>
              <a:defRPr sz="600">
                <a:solidFill>
                  <a:srgbClr val="0D0B33"/>
                </a:solidFill>
              </a:defRPr>
            </a:lvl9pPr>
          </a:lstStyle>
          <a:p/>
        </p:txBody>
      </p:sp>
      <p:pic>
        <p:nvPicPr>
          <p:cNvPr id="85" name="Google Shape;85;p12"/>
          <p:cNvPicPr preferRelativeResize="0"/>
          <p:nvPr/>
        </p:nvPicPr>
        <p:blipFill>
          <a:blip r:embed="rId4"/>
          <a:stretch>
            <a:fillRect/>
          </a:stretch>
        </p:blipFill>
        <p:spPr>
          <a:xfrm>
            <a:off x="759363" y="1322736"/>
            <a:ext cx="1004275" cy="1192100"/>
          </a:xfrm>
          <a:prstGeom prst="rect">
            <a:avLst/>
          </a:prstGeom>
          <a:noFill/>
          <a:ln>
            <a:noFill/>
          </a:ln>
        </p:spPr>
      </p:pic>
      <p:pic>
        <p:nvPicPr>
          <p:cNvPr id="86" name="Google Shape;86;p12"/>
          <p:cNvPicPr preferRelativeResize="0"/>
          <p:nvPr/>
        </p:nvPicPr>
        <p:blipFill>
          <a:blip r:embed="rId5"/>
          <a:stretch>
            <a:fillRect/>
          </a:stretch>
        </p:blipFill>
        <p:spPr>
          <a:xfrm>
            <a:off x="2858663" y="1322725"/>
            <a:ext cx="866334" cy="1192100"/>
          </a:xfrm>
          <a:prstGeom prst="rect">
            <a:avLst/>
          </a:prstGeom>
          <a:noFill/>
          <a:ln>
            <a:noFill/>
          </a:ln>
        </p:spPr>
      </p:pic>
      <p:pic>
        <p:nvPicPr>
          <p:cNvPr id="87" name="Google Shape;87;p12"/>
          <p:cNvPicPr preferRelativeResize="0"/>
          <p:nvPr/>
        </p:nvPicPr>
        <p:blipFill>
          <a:blip r:embed="rId6"/>
          <a:stretch>
            <a:fillRect/>
          </a:stretch>
        </p:blipFill>
        <p:spPr>
          <a:xfrm>
            <a:off x="5033892" y="1322738"/>
            <a:ext cx="576508" cy="1192100"/>
          </a:xfrm>
          <a:prstGeom prst="rect">
            <a:avLst/>
          </a:prstGeom>
          <a:noFill/>
          <a:ln>
            <a:noFill/>
          </a:ln>
        </p:spPr>
      </p:pic>
      <p:pic>
        <p:nvPicPr>
          <p:cNvPr id="88" name="Google Shape;88;p12"/>
          <p:cNvPicPr preferRelativeResize="0"/>
          <p:nvPr/>
        </p:nvPicPr>
        <p:blipFill>
          <a:blip r:embed="rId7"/>
          <a:stretch>
            <a:fillRect/>
          </a:stretch>
        </p:blipFill>
        <p:spPr>
          <a:xfrm>
            <a:off x="6895975" y="1322738"/>
            <a:ext cx="913010" cy="1192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Title/Section Slide">
  <p:cSld name="MAIN_POINT">
    <p:bg>
      <p:bgPr>
        <a:blipFill>
          <a:blip r:embed="rId2"/>
          <a:stretch>
            <a:fillRect/>
          </a:stretch>
        </a:blipFill>
        <a:effectLst/>
      </p:bgPr>
    </p:bg>
    <p:spTree>
      <p:nvGrpSpPr>
        <p:cNvPr id="89" name="Shape 89"/>
        <p:cNvGrpSpPr/>
        <p:nvPr/>
      </p:nvGrpSpPr>
      <p:grpSpPr>
        <a:xfrm>
          <a:off x="0" y="0"/>
          <a:ext cx="0" cy="0"/>
          <a:chOff x="0" y="0"/>
          <a:chExt cx="0" cy="0"/>
        </a:xfrm>
      </p:grpSpPr>
      <p:sp>
        <p:nvSpPr>
          <p:cNvPr id="90" name="Google Shape;90;p13"/>
          <p:cNvSpPr txBox="1"/>
          <p:nvPr>
            <p:ph type="title"/>
          </p:nvPr>
        </p:nvSpPr>
        <p:spPr>
          <a:xfrm>
            <a:off x="496100" y="1894950"/>
            <a:ext cx="4424100" cy="1689900"/>
          </a:xfrm>
          <a:prstGeom prst="rect">
            <a:avLst/>
          </a:prstGeom>
        </p:spPr>
        <p:txBody>
          <a:bodyPr spcFirstLastPara="1" wrap="square" lIns="91425" tIns="91425" rIns="91425" bIns="91425" anchor="ctr" anchorCtr="0">
            <a:normAutofit/>
          </a:bodyPr>
          <a:lstStyle>
            <a:lvl1pPr lvl="0">
              <a:spcBef>
                <a:spcPts val="0"/>
              </a:spcBef>
              <a:spcAft>
                <a:spcPts val="0"/>
              </a:spcAft>
              <a:buSzPts val="3700"/>
              <a:buNone/>
              <a:defRPr sz="3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1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2" name="Google Shape;92;p13"/>
          <p:cNvSpPr txBox="1"/>
          <p:nvPr>
            <p:ph type="subTitle" idx="1"/>
          </p:nvPr>
        </p:nvSpPr>
        <p:spPr>
          <a:xfrm>
            <a:off x="496100" y="1558650"/>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stretch>
            <a:fillRect/>
          </a:stretch>
        </a:blipFill>
        <a:effectLst/>
      </p:bgPr>
    </p:bg>
    <p:spTree>
      <p:nvGrpSpPr>
        <p:cNvPr id="93" name="Shape 93"/>
        <p:cNvGrpSpPr/>
        <p:nvPr/>
      </p:nvGrpSpPr>
      <p:grpSpPr>
        <a:xfrm>
          <a:off x="0" y="0"/>
          <a:ext cx="0" cy="0"/>
          <a:chOff x="0" y="0"/>
          <a:chExt cx="0" cy="0"/>
        </a:xfrm>
      </p:grpSpPr>
      <p:sp>
        <p:nvSpPr>
          <p:cNvPr id="94" name="Google Shape;94;p1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95" name="Google Shape;95;p14"/>
          <p:cNvSpPr txBox="1"/>
          <p:nvPr>
            <p:ph type="title"/>
          </p:nvPr>
        </p:nvSpPr>
        <p:spPr>
          <a:xfrm>
            <a:off x="467125" y="1726800"/>
            <a:ext cx="44241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14"/>
          <p:cNvSpPr txBox="1"/>
          <p:nvPr>
            <p:ph type="title" idx="2"/>
          </p:nvPr>
        </p:nvSpPr>
        <p:spPr>
          <a:xfrm>
            <a:off x="6081750" y="1726800"/>
            <a:ext cx="2390700" cy="16899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79EFBD"/>
              </a:buClr>
              <a:buSzPts val="4600"/>
              <a:buNone/>
              <a:defRPr sz="4600">
                <a:solidFill>
                  <a:srgbClr val="79EFBD"/>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BIG_NUMBER_1">
    <p:bg>
      <p:bgPr>
        <a:blipFill>
          <a:blip r:embed="rId2"/>
          <a:stretch>
            <a:fillRect/>
          </a:stretch>
        </a:blipFill>
        <a:effectLst/>
      </p:bgPr>
    </p:bg>
    <p:spTree>
      <p:nvGrpSpPr>
        <p:cNvPr id="97" name="Shape 97"/>
        <p:cNvGrpSpPr/>
        <p:nvPr/>
      </p:nvGrpSpPr>
      <p:grpSpPr>
        <a:xfrm>
          <a:off x="0" y="0"/>
          <a:ext cx="0" cy="0"/>
          <a:chOff x="0" y="0"/>
          <a:chExt cx="0" cy="0"/>
        </a:xfrm>
      </p:grpSpPr>
      <p:sp>
        <p:nvSpPr>
          <p:cNvPr id="98" name="Google Shape;98;p1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99" name="Google Shape;99;p15"/>
          <p:cNvSpPr txBox="1"/>
          <p:nvPr>
            <p:ph type="title"/>
          </p:nvPr>
        </p:nvSpPr>
        <p:spPr>
          <a:xfrm>
            <a:off x="1011900" y="1726800"/>
            <a:ext cx="7120200" cy="16899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7F6FF"/>
              </a:buClr>
              <a:buSzPts val="3700"/>
              <a:buNone/>
              <a:defRPr sz="3700">
                <a:solidFill>
                  <a:srgbClr val="F7F6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1">
  <p:cSld name="BIG_NUMBER_1_1">
    <p:bg>
      <p:bgPr>
        <a:blipFill>
          <a:blip r:embed="rId2"/>
          <a:stretch>
            <a:fillRect/>
          </a:stretch>
        </a:blipFill>
        <a:effectLst/>
      </p:bgPr>
    </p:bg>
    <p:spTree>
      <p:nvGrpSpPr>
        <p:cNvPr id="100" name="Shape 100"/>
        <p:cNvGrpSpPr/>
        <p:nvPr/>
      </p:nvGrpSpPr>
      <p:grpSpPr>
        <a:xfrm>
          <a:off x="0" y="0"/>
          <a:ext cx="0" cy="0"/>
          <a:chOff x="0" y="0"/>
          <a:chExt cx="0" cy="0"/>
        </a:xfrm>
      </p:grpSpPr>
      <p:sp>
        <p:nvSpPr>
          <p:cNvPr id="101" name="Google Shape;101;p1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102" name="Google Shape;102;p16"/>
          <p:cNvSpPr txBox="1"/>
          <p:nvPr>
            <p:ph type="title"/>
          </p:nvPr>
        </p:nvSpPr>
        <p:spPr>
          <a:xfrm>
            <a:off x="1625400" y="933950"/>
            <a:ext cx="5893200" cy="6372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F7F6FF"/>
              </a:buClr>
              <a:buSzPts val="2800"/>
              <a:buNone/>
              <a:defRPr>
                <a:solidFill>
                  <a:srgbClr val="F7F6FF"/>
                </a:solidFill>
              </a:defRPr>
            </a:lvl1pPr>
            <a:lvl2pPr lvl="1" algn="ctr">
              <a:spcBef>
                <a:spcPts val="0"/>
              </a:spcBef>
              <a:spcAft>
                <a:spcPts val="0"/>
              </a:spcAft>
              <a:buClr>
                <a:srgbClr val="F7F6FF"/>
              </a:buClr>
              <a:buSzPts val="2800"/>
              <a:buNone/>
              <a:defRPr>
                <a:solidFill>
                  <a:srgbClr val="F7F6FF"/>
                </a:solidFill>
              </a:defRPr>
            </a:lvl2pPr>
            <a:lvl3pPr lvl="2" algn="ctr">
              <a:spcBef>
                <a:spcPts val="0"/>
              </a:spcBef>
              <a:spcAft>
                <a:spcPts val="0"/>
              </a:spcAft>
              <a:buClr>
                <a:srgbClr val="F7F6FF"/>
              </a:buClr>
              <a:buSzPts val="2800"/>
              <a:buNone/>
              <a:defRPr>
                <a:solidFill>
                  <a:srgbClr val="F7F6FF"/>
                </a:solidFill>
              </a:defRPr>
            </a:lvl3pPr>
            <a:lvl4pPr lvl="3" algn="ctr">
              <a:spcBef>
                <a:spcPts val="0"/>
              </a:spcBef>
              <a:spcAft>
                <a:spcPts val="0"/>
              </a:spcAft>
              <a:buClr>
                <a:srgbClr val="F7F6FF"/>
              </a:buClr>
              <a:buSzPts val="2800"/>
              <a:buNone/>
              <a:defRPr>
                <a:solidFill>
                  <a:srgbClr val="F7F6FF"/>
                </a:solidFill>
              </a:defRPr>
            </a:lvl4pPr>
            <a:lvl5pPr lvl="4" algn="ctr">
              <a:spcBef>
                <a:spcPts val="0"/>
              </a:spcBef>
              <a:spcAft>
                <a:spcPts val="0"/>
              </a:spcAft>
              <a:buClr>
                <a:srgbClr val="F7F6FF"/>
              </a:buClr>
              <a:buSzPts val="2800"/>
              <a:buNone/>
              <a:defRPr>
                <a:solidFill>
                  <a:srgbClr val="F7F6FF"/>
                </a:solidFill>
              </a:defRPr>
            </a:lvl5pPr>
            <a:lvl6pPr lvl="5" algn="ctr">
              <a:spcBef>
                <a:spcPts val="0"/>
              </a:spcBef>
              <a:spcAft>
                <a:spcPts val="0"/>
              </a:spcAft>
              <a:buClr>
                <a:srgbClr val="F7F6FF"/>
              </a:buClr>
              <a:buSzPts val="2800"/>
              <a:buNone/>
              <a:defRPr>
                <a:solidFill>
                  <a:srgbClr val="F7F6FF"/>
                </a:solidFill>
              </a:defRPr>
            </a:lvl6pPr>
            <a:lvl7pPr lvl="6" algn="ctr">
              <a:spcBef>
                <a:spcPts val="0"/>
              </a:spcBef>
              <a:spcAft>
                <a:spcPts val="0"/>
              </a:spcAft>
              <a:buClr>
                <a:srgbClr val="F7F6FF"/>
              </a:buClr>
              <a:buSzPts val="2800"/>
              <a:buNone/>
              <a:defRPr>
                <a:solidFill>
                  <a:srgbClr val="F7F6FF"/>
                </a:solidFill>
              </a:defRPr>
            </a:lvl7pPr>
            <a:lvl8pPr lvl="7" algn="ctr">
              <a:spcBef>
                <a:spcPts val="0"/>
              </a:spcBef>
              <a:spcAft>
                <a:spcPts val="0"/>
              </a:spcAft>
              <a:buClr>
                <a:srgbClr val="F7F6FF"/>
              </a:buClr>
              <a:buSzPts val="2800"/>
              <a:buNone/>
              <a:defRPr>
                <a:solidFill>
                  <a:srgbClr val="F7F6FF"/>
                </a:solidFill>
              </a:defRPr>
            </a:lvl8pPr>
            <a:lvl9pPr lvl="8" algn="ctr">
              <a:spcBef>
                <a:spcPts val="0"/>
              </a:spcBef>
              <a:spcAft>
                <a:spcPts val="0"/>
              </a:spcAft>
              <a:buClr>
                <a:srgbClr val="F7F6FF"/>
              </a:buClr>
              <a:buSzPts val="2800"/>
              <a:buNone/>
              <a:defRPr>
                <a:solidFill>
                  <a:srgbClr val="F7F6FF"/>
                </a:solidFill>
              </a:defRPr>
            </a:lvl9pPr>
          </a:lstStyle>
          <a:p/>
        </p:txBody>
      </p:sp>
      <p:sp>
        <p:nvSpPr>
          <p:cNvPr id="103" name="Google Shape;103;p16"/>
          <p:cNvSpPr txBox="1"/>
          <p:nvPr>
            <p:ph type="subTitle" idx="1"/>
          </p:nvPr>
        </p:nvSpPr>
        <p:spPr>
          <a:xfrm>
            <a:off x="3076925" y="1784950"/>
            <a:ext cx="1353900" cy="253500"/>
          </a:xfrm>
          <a:prstGeom prst="rect">
            <a:avLst/>
          </a:prstGeom>
        </p:spPr>
        <p:txBody>
          <a:bodyPr spcFirstLastPara="1" wrap="square" lIns="91425" tIns="91425" rIns="91425" bIns="91425" anchor="t" anchorCtr="0">
            <a:normAutofit/>
          </a:bodyPr>
          <a:lstStyle>
            <a:lvl1pPr lvl="0">
              <a:spcBef>
                <a:spcPts val="0"/>
              </a:spcBef>
              <a:spcAft>
                <a:spcPts val="0"/>
              </a:spcAft>
              <a:buClr>
                <a:srgbClr val="79EFBD"/>
              </a:buClr>
              <a:buSzPts val="1800"/>
              <a:buNone/>
              <a:defRPr>
                <a:solidFill>
                  <a:srgbClr val="79EFBD"/>
                </a:solidFill>
              </a:defRPr>
            </a:lvl1pPr>
            <a:lvl2pPr lvl="1">
              <a:spcBef>
                <a:spcPts val="0"/>
              </a:spcBef>
              <a:spcAft>
                <a:spcPts val="0"/>
              </a:spcAft>
              <a:buClr>
                <a:srgbClr val="79EFBD"/>
              </a:buClr>
              <a:buSzPts val="1400"/>
              <a:buNone/>
              <a:defRPr>
                <a:solidFill>
                  <a:srgbClr val="79EFBD"/>
                </a:solidFill>
              </a:defRPr>
            </a:lvl2pPr>
            <a:lvl3pPr lvl="2">
              <a:spcBef>
                <a:spcPts val="0"/>
              </a:spcBef>
              <a:spcAft>
                <a:spcPts val="0"/>
              </a:spcAft>
              <a:buClr>
                <a:srgbClr val="79EFBD"/>
              </a:buClr>
              <a:buSzPts val="1400"/>
              <a:buNone/>
              <a:defRPr>
                <a:solidFill>
                  <a:srgbClr val="79EFBD"/>
                </a:solidFill>
              </a:defRPr>
            </a:lvl3pPr>
            <a:lvl4pPr lvl="3">
              <a:spcBef>
                <a:spcPts val="0"/>
              </a:spcBef>
              <a:spcAft>
                <a:spcPts val="0"/>
              </a:spcAft>
              <a:buClr>
                <a:srgbClr val="79EFBD"/>
              </a:buClr>
              <a:buSzPts val="1400"/>
              <a:buNone/>
              <a:defRPr>
                <a:solidFill>
                  <a:srgbClr val="79EFBD"/>
                </a:solidFill>
              </a:defRPr>
            </a:lvl4pPr>
            <a:lvl5pPr lvl="4">
              <a:spcBef>
                <a:spcPts val="0"/>
              </a:spcBef>
              <a:spcAft>
                <a:spcPts val="0"/>
              </a:spcAft>
              <a:buClr>
                <a:srgbClr val="79EFBD"/>
              </a:buClr>
              <a:buSzPts val="1400"/>
              <a:buNone/>
              <a:defRPr>
                <a:solidFill>
                  <a:srgbClr val="79EFBD"/>
                </a:solidFill>
              </a:defRPr>
            </a:lvl5pPr>
            <a:lvl6pPr lvl="5">
              <a:spcBef>
                <a:spcPts val="0"/>
              </a:spcBef>
              <a:spcAft>
                <a:spcPts val="0"/>
              </a:spcAft>
              <a:buClr>
                <a:srgbClr val="79EFBD"/>
              </a:buClr>
              <a:buSzPts val="1400"/>
              <a:buNone/>
              <a:defRPr>
                <a:solidFill>
                  <a:srgbClr val="79EFBD"/>
                </a:solidFill>
              </a:defRPr>
            </a:lvl6pPr>
            <a:lvl7pPr lvl="6">
              <a:spcBef>
                <a:spcPts val="0"/>
              </a:spcBef>
              <a:spcAft>
                <a:spcPts val="0"/>
              </a:spcAft>
              <a:buClr>
                <a:srgbClr val="79EFBD"/>
              </a:buClr>
              <a:buSzPts val="1400"/>
              <a:buNone/>
              <a:defRPr>
                <a:solidFill>
                  <a:srgbClr val="79EFBD"/>
                </a:solidFill>
              </a:defRPr>
            </a:lvl7pPr>
            <a:lvl8pPr lvl="7">
              <a:spcBef>
                <a:spcPts val="0"/>
              </a:spcBef>
              <a:spcAft>
                <a:spcPts val="0"/>
              </a:spcAft>
              <a:buClr>
                <a:srgbClr val="79EFBD"/>
              </a:buClr>
              <a:buSzPts val="1400"/>
              <a:buNone/>
              <a:defRPr>
                <a:solidFill>
                  <a:srgbClr val="79EFBD"/>
                </a:solidFill>
              </a:defRPr>
            </a:lvl8pPr>
            <a:lvl9pPr lvl="8">
              <a:spcBef>
                <a:spcPts val="0"/>
              </a:spcBef>
              <a:spcAft>
                <a:spcPts val="0"/>
              </a:spcAft>
              <a:buClr>
                <a:srgbClr val="79EFBD"/>
              </a:buClr>
              <a:buSzPts val="1400"/>
              <a:buNone/>
              <a:defRPr>
                <a:solidFill>
                  <a:srgbClr val="79EFBD"/>
                </a:solidFill>
              </a:defRPr>
            </a:lvl9pPr>
          </a:lstStyle>
          <a:p/>
        </p:txBody>
      </p:sp>
      <p:sp>
        <p:nvSpPr>
          <p:cNvPr id="104" name="Google Shape;104;p16"/>
          <p:cNvSpPr txBox="1"/>
          <p:nvPr>
            <p:ph type="subTitle" idx="2"/>
          </p:nvPr>
        </p:nvSpPr>
        <p:spPr>
          <a:xfrm>
            <a:off x="48351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5" name="Google Shape;105;p16"/>
          <p:cNvSpPr txBox="1"/>
          <p:nvPr>
            <p:ph type="subTitle" idx="3"/>
          </p:nvPr>
        </p:nvSpPr>
        <p:spPr>
          <a:xfrm>
            <a:off x="65933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
        <p:nvSpPr>
          <p:cNvPr id="106" name="Google Shape;106;p16"/>
          <p:cNvSpPr txBox="1"/>
          <p:nvPr>
            <p:ph type="subTitle" idx="4"/>
          </p:nvPr>
        </p:nvSpPr>
        <p:spPr>
          <a:xfrm>
            <a:off x="1318725" y="1784950"/>
            <a:ext cx="1353900" cy="253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79EFBD"/>
              </a:buClr>
              <a:buSzPts val="1800"/>
              <a:buNone/>
              <a:defRPr>
                <a:solidFill>
                  <a:srgbClr val="79EFBD"/>
                </a:solidFill>
              </a:defRPr>
            </a:lvl1pPr>
            <a:lvl2pPr lvl="1" rtl="0">
              <a:spcBef>
                <a:spcPts val="0"/>
              </a:spcBef>
              <a:spcAft>
                <a:spcPts val="0"/>
              </a:spcAft>
              <a:buClr>
                <a:srgbClr val="79EFBD"/>
              </a:buClr>
              <a:buSzPts val="1400"/>
              <a:buNone/>
              <a:defRPr>
                <a:solidFill>
                  <a:srgbClr val="79EFBD"/>
                </a:solidFill>
              </a:defRPr>
            </a:lvl2pPr>
            <a:lvl3pPr lvl="2" rtl="0">
              <a:spcBef>
                <a:spcPts val="0"/>
              </a:spcBef>
              <a:spcAft>
                <a:spcPts val="0"/>
              </a:spcAft>
              <a:buClr>
                <a:srgbClr val="79EFBD"/>
              </a:buClr>
              <a:buSzPts val="1400"/>
              <a:buNone/>
              <a:defRPr>
                <a:solidFill>
                  <a:srgbClr val="79EFBD"/>
                </a:solidFill>
              </a:defRPr>
            </a:lvl3pPr>
            <a:lvl4pPr lvl="3" rtl="0">
              <a:spcBef>
                <a:spcPts val="0"/>
              </a:spcBef>
              <a:spcAft>
                <a:spcPts val="0"/>
              </a:spcAft>
              <a:buClr>
                <a:srgbClr val="79EFBD"/>
              </a:buClr>
              <a:buSzPts val="1400"/>
              <a:buNone/>
              <a:defRPr>
                <a:solidFill>
                  <a:srgbClr val="79EFBD"/>
                </a:solidFill>
              </a:defRPr>
            </a:lvl4pPr>
            <a:lvl5pPr lvl="4" rtl="0">
              <a:spcBef>
                <a:spcPts val="0"/>
              </a:spcBef>
              <a:spcAft>
                <a:spcPts val="0"/>
              </a:spcAft>
              <a:buClr>
                <a:srgbClr val="79EFBD"/>
              </a:buClr>
              <a:buSzPts val="1400"/>
              <a:buNone/>
              <a:defRPr>
                <a:solidFill>
                  <a:srgbClr val="79EFBD"/>
                </a:solidFill>
              </a:defRPr>
            </a:lvl5pPr>
            <a:lvl6pPr lvl="5" rtl="0">
              <a:spcBef>
                <a:spcPts val="0"/>
              </a:spcBef>
              <a:spcAft>
                <a:spcPts val="0"/>
              </a:spcAft>
              <a:buClr>
                <a:srgbClr val="79EFBD"/>
              </a:buClr>
              <a:buSzPts val="1400"/>
              <a:buNone/>
              <a:defRPr>
                <a:solidFill>
                  <a:srgbClr val="79EFBD"/>
                </a:solidFill>
              </a:defRPr>
            </a:lvl6pPr>
            <a:lvl7pPr lvl="6" rtl="0">
              <a:spcBef>
                <a:spcPts val="0"/>
              </a:spcBef>
              <a:spcAft>
                <a:spcPts val="0"/>
              </a:spcAft>
              <a:buClr>
                <a:srgbClr val="79EFBD"/>
              </a:buClr>
              <a:buSzPts val="1400"/>
              <a:buNone/>
              <a:defRPr>
                <a:solidFill>
                  <a:srgbClr val="79EFBD"/>
                </a:solidFill>
              </a:defRPr>
            </a:lvl7pPr>
            <a:lvl8pPr lvl="7" rtl="0">
              <a:spcBef>
                <a:spcPts val="0"/>
              </a:spcBef>
              <a:spcAft>
                <a:spcPts val="0"/>
              </a:spcAft>
              <a:buClr>
                <a:srgbClr val="79EFBD"/>
              </a:buClr>
              <a:buSzPts val="1400"/>
              <a:buNone/>
              <a:defRPr>
                <a:solidFill>
                  <a:srgbClr val="79EFBD"/>
                </a:solidFill>
              </a:defRPr>
            </a:lvl8pPr>
            <a:lvl9pPr lvl="8" rtl="0">
              <a:spcBef>
                <a:spcPts val="0"/>
              </a:spcBef>
              <a:spcAft>
                <a:spcPts val="0"/>
              </a:spcAft>
              <a:buClr>
                <a:srgbClr val="79EFBD"/>
              </a:buClr>
              <a:buSzPts val="1400"/>
              <a:buNone/>
              <a:defRPr>
                <a:solidFill>
                  <a:srgbClr val="79EFBD"/>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07" name="Shape 107"/>
        <p:cNvGrpSpPr/>
        <p:nvPr/>
      </p:nvGrpSpPr>
      <p:grpSpPr>
        <a:xfrm>
          <a:off x="0" y="0"/>
          <a:ext cx="0" cy="0"/>
          <a:chOff x="0" y="0"/>
          <a:chExt cx="0" cy="0"/>
        </a:xfrm>
      </p:grpSpPr>
      <p:sp>
        <p:nvSpPr>
          <p:cNvPr id="108" name="Google Shape;108;p1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59807" y="4762375"/>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4762375"/>
            <a:ext cx="2970000" cy="2376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stretch>
            <a:fillRect/>
          </a:stretch>
        </a:blipFill>
        <a:effectLst/>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stretch>
            <a:fillRect/>
          </a:stretch>
        </p:blipFill>
        <p:spPr>
          <a:xfrm>
            <a:off x="4680916" y="0"/>
            <a:ext cx="4463088" cy="5143501"/>
          </a:xfrm>
          <a:prstGeom prst="rect">
            <a:avLst/>
          </a:prstGeom>
          <a:noFill/>
          <a:ln>
            <a:noFill/>
          </a:ln>
        </p:spPr>
      </p:pic>
      <p:sp>
        <p:nvSpPr>
          <p:cNvPr id="16" name="Google Shape;16;p3"/>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D0B33"/>
              </a:buClr>
              <a:buSzPts val="3700"/>
              <a:buNone/>
              <a:defRPr sz="3700">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7" name="Google Shape;17;p3"/>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18" name="Google Shape;18;p3"/>
          <p:cNvPicPr preferRelativeResize="0"/>
          <p:nvPr/>
        </p:nvPicPr>
        <p:blipFill>
          <a:blip r:embed="rId4"/>
          <a:stretch>
            <a:fillRect/>
          </a:stretch>
        </p:blipFill>
        <p:spPr>
          <a:xfrm>
            <a:off x="564438" y="745900"/>
            <a:ext cx="1486530" cy="336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1_1">
    <p:bg>
      <p:bgPr>
        <a:solidFill>
          <a:srgbClr val="0D0B33"/>
        </a:solidFill>
        <a:effectLst/>
      </p:bgPr>
    </p:bg>
    <p:spTree>
      <p:nvGrpSpPr>
        <p:cNvPr id="19"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4690432" y="0"/>
            <a:ext cx="4453568" cy="5143501"/>
          </a:xfrm>
          <a:prstGeom prst="rect">
            <a:avLst/>
          </a:prstGeom>
          <a:noFill/>
          <a:ln>
            <a:noFill/>
          </a:ln>
        </p:spPr>
      </p:pic>
      <p:sp>
        <p:nvSpPr>
          <p:cNvPr id="21" name="Google Shape;21;p4"/>
          <p:cNvSpPr txBox="1"/>
          <p:nvPr>
            <p:ph type="ctrTitle"/>
          </p:nvPr>
        </p:nvSpPr>
        <p:spPr>
          <a:xfrm>
            <a:off x="553500" y="3067775"/>
            <a:ext cx="4179600" cy="1470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700"/>
              <a:buNone/>
              <a:defRPr sz="37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22" name="Google Shape;22;p4"/>
          <p:cNvSpPr txBox="1"/>
          <p:nvPr>
            <p:ph type="subTitle" idx="1"/>
          </p:nvPr>
        </p:nvSpPr>
        <p:spPr>
          <a:xfrm>
            <a:off x="553500" y="2731475"/>
            <a:ext cx="4117500" cy="33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9EFBD"/>
              </a:buClr>
              <a:buSzPts val="1200"/>
              <a:buNone/>
              <a:defRPr sz="1200">
                <a:solidFill>
                  <a:srgbClr val="79EFBD"/>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pic>
        <p:nvPicPr>
          <p:cNvPr id="23" name="Google Shape;23;p4"/>
          <p:cNvPicPr preferRelativeResize="0"/>
          <p:nvPr/>
        </p:nvPicPr>
        <p:blipFill>
          <a:blip r:embed="rId3"/>
          <a:stretch>
            <a:fillRect/>
          </a:stretch>
        </p:blipFill>
        <p:spPr>
          <a:xfrm>
            <a:off x="554750" y="745900"/>
            <a:ext cx="1505925" cy="3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79EFBD"/>
        </a:solidFill>
        <a:effectLst/>
      </p:bgPr>
    </p:bg>
    <p:spTree>
      <p:nvGrpSpPr>
        <p:cNvPr id="24" name="Shape 24"/>
        <p:cNvGrpSpPr/>
        <p:nvPr/>
      </p:nvGrpSpPr>
      <p:grpSpPr>
        <a:xfrm>
          <a:off x="0" y="0"/>
          <a:ext cx="0" cy="0"/>
          <a:chOff x="0" y="0"/>
          <a:chExt cx="0" cy="0"/>
        </a:xfrm>
      </p:grpSpPr>
      <p:sp>
        <p:nvSpPr>
          <p:cNvPr id="25" name="Google Shape;25;p5"/>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D0B33"/>
              </a:buClr>
              <a:buSzPts val="3600"/>
              <a:buNone/>
              <a:defRPr sz="3600">
                <a:solidFill>
                  <a:srgbClr val="0D0B33"/>
                </a:solidFill>
              </a:defRPr>
            </a:lvl1pPr>
            <a:lvl2pPr lvl="1" algn="ctr">
              <a:spcBef>
                <a:spcPts val="0"/>
              </a:spcBef>
              <a:spcAft>
                <a:spcPts val="0"/>
              </a:spcAft>
              <a:buClr>
                <a:srgbClr val="0D0B33"/>
              </a:buClr>
              <a:buSzPts val="3600"/>
              <a:buNone/>
              <a:defRPr sz="3600">
                <a:solidFill>
                  <a:srgbClr val="0D0B33"/>
                </a:solidFill>
              </a:defRPr>
            </a:lvl2pPr>
            <a:lvl3pPr lvl="2" algn="ctr">
              <a:spcBef>
                <a:spcPts val="0"/>
              </a:spcBef>
              <a:spcAft>
                <a:spcPts val="0"/>
              </a:spcAft>
              <a:buClr>
                <a:srgbClr val="0D0B33"/>
              </a:buClr>
              <a:buSzPts val="3600"/>
              <a:buNone/>
              <a:defRPr sz="3600">
                <a:solidFill>
                  <a:srgbClr val="0D0B33"/>
                </a:solidFill>
              </a:defRPr>
            </a:lvl3pPr>
            <a:lvl4pPr lvl="3" algn="ctr">
              <a:spcBef>
                <a:spcPts val="0"/>
              </a:spcBef>
              <a:spcAft>
                <a:spcPts val="0"/>
              </a:spcAft>
              <a:buClr>
                <a:srgbClr val="0D0B33"/>
              </a:buClr>
              <a:buSzPts val="3600"/>
              <a:buNone/>
              <a:defRPr sz="3600">
                <a:solidFill>
                  <a:srgbClr val="0D0B33"/>
                </a:solidFill>
              </a:defRPr>
            </a:lvl4pPr>
            <a:lvl5pPr lvl="4" algn="ctr">
              <a:spcBef>
                <a:spcPts val="0"/>
              </a:spcBef>
              <a:spcAft>
                <a:spcPts val="0"/>
              </a:spcAft>
              <a:buClr>
                <a:srgbClr val="0D0B33"/>
              </a:buClr>
              <a:buSzPts val="3600"/>
              <a:buNone/>
              <a:defRPr sz="3600">
                <a:solidFill>
                  <a:srgbClr val="0D0B33"/>
                </a:solidFill>
              </a:defRPr>
            </a:lvl5pPr>
            <a:lvl6pPr lvl="5" algn="ctr">
              <a:spcBef>
                <a:spcPts val="0"/>
              </a:spcBef>
              <a:spcAft>
                <a:spcPts val="0"/>
              </a:spcAft>
              <a:buClr>
                <a:srgbClr val="0D0B33"/>
              </a:buClr>
              <a:buSzPts val="3600"/>
              <a:buNone/>
              <a:defRPr sz="3600">
                <a:solidFill>
                  <a:srgbClr val="0D0B33"/>
                </a:solidFill>
              </a:defRPr>
            </a:lvl6pPr>
            <a:lvl7pPr lvl="6" algn="ctr">
              <a:spcBef>
                <a:spcPts val="0"/>
              </a:spcBef>
              <a:spcAft>
                <a:spcPts val="0"/>
              </a:spcAft>
              <a:buClr>
                <a:srgbClr val="0D0B33"/>
              </a:buClr>
              <a:buSzPts val="3600"/>
              <a:buNone/>
              <a:defRPr sz="3600">
                <a:solidFill>
                  <a:srgbClr val="0D0B33"/>
                </a:solidFill>
              </a:defRPr>
            </a:lvl7pPr>
            <a:lvl8pPr lvl="7" algn="ctr">
              <a:spcBef>
                <a:spcPts val="0"/>
              </a:spcBef>
              <a:spcAft>
                <a:spcPts val="0"/>
              </a:spcAft>
              <a:buClr>
                <a:srgbClr val="0D0B33"/>
              </a:buClr>
              <a:buSzPts val="3600"/>
              <a:buNone/>
              <a:defRPr sz="3600">
                <a:solidFill>
                  <a:srgbClr val="0D0B33"/>
                </a:solidFill>
              </a:defRPr>
            </a:lvl8pPr>
            <a:lvl9pPr lvl="8" algn="ctr">
              <a:spcBef>
                <a:spcPts val="0"/>
              </a:spcBef>
              <a:spcAft>
                <a:spcPts val="0"/>
              </a:spcAft>
              <a:buClr>
                <a:srgbClr val="0D0B33"/>
              </a:buClr>
              <a:buSzPts val="3600"/>
              <a:buNone/>
              <a:defRPr sz="3600">
                <a:solidFill>
                  <a:srgbClr val="0D0B33"/>
                </a:solidFill>
              </a:defRPr>
            </a:lvl9pPr>
          </a:lstStyle>
          <a:p/>
        </p:txBody>
      </p:sp>
      <p:sp>
        <p:nvSpPr>
          <p:cNvPr id="26" name="Google Shape;26;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27" name="Google Shape;27;p5"/>
          <p:cNvPicPr preferRelativeResize="0"/>
          <p:nvPr/>
        </p:nvPicPr>
        <p:blipFill>
          <a:blip r:embed="rId2"/>
          <a:stretch>
            <a:fillRect/>
          </a:stretch>
        </p:blipFill>
        <p:spPr>
          <a:xfrm>
            <a:off x="4375206" y="4269625"/>
            <a:ext cx="393587" cy="39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and body">
  <p:cSld name="TITLE_AND_BODY">
    <p:bg>
      <p:bgPr>
        <a:blipFill>
          <a:blip r:embed="rId2"/>
          <a:stretch>
            <a:fillRect/>
          </a:stretch>
        </a:blipFill>
        <a:effectLst/>
      </p:bgPr>
    </p:bg>
    <p:spTree>
      <p:nvGrpSpPr>
        <p:cNvPr id="28" name="Shape 28"/>
        <p:cNvGrpSpPr/>
        <p:nvPr/>
      </p:nvGrpSpPr>
      <p:grpSpPr>
        <a:xfrm>
          <a:off x="0" y="0"/>
          <a:ext cx="0" cy="0"/>
          <a:chOff x="0" y="0"/>
          <a:chExt cx="0" cy="0"/>
        </a:xfrm>
      </p:grpSpPr>
      <p:sp>
        <p:nvSpPr>
          <p:cNvPr id="29" name="Google Shape;29;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
        <p:nvSpPr>
          <p:cNvPr id="30" name="Google Shape;30;p6"/>
          <p:cNvSpPr txBox="1"/>
          <p:nvPr>
            <p:ph type="ctrTitle"/>
          </p:nvPr>
        </p:nvSpPr>
        <p:spPr>
          <a:xfrm>
            <a:off x="1090950" y="2061775"/>
            <a:ext cx="6962100" cy="638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D0B33"/>
              </a:buClr>
              <a:buSzPts val="2800"/>
              <a:buNone/>
              <a:defRPr>
                <a:solidFill>
                  <a:srgbClr val="0D0B3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1" name="Google Shape;31;p6"/>
          <p:cNvSpPr txBox="1"/>
          <p:nvPr>
            <p:ph type="subTitle" idx="1"/>
          </p:nvPr>
        </p:nvSpPr>
        <p:spPr>
          <a:xfrm>
            <a:off x="1816650" y="2679300"/>
            <a:ext cx="5510700" cy="336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A21EF"/>
              </a:buClr>
              <a:buSzPts val="1200"/>
              <a:buNone/>
              <a:defRPr sz="1200">
                <a:solidFill>
                  <a:srgbClr val="4A21EF"/>
                </a:solidFill>
              </a:defRPr>
            </a:lvl1pPr>
            <a:lvl2pPr lvl="1"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2pPr>
            <a:lvl3pPr lvl="2"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3pPr>
            <a:lvl4pPr lvl="3"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4pPr>
            <a:lvl5pPr lvl="4"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5pPr>
            <a:lvl6pPr lvl="5"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6pPr>
            <a:lvl7pPr lvl="6"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7pPr>
            <a:lvl8pPr lvl="7"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8pPr>
            <a:lvl9pPr lvl="8" algn="ctr" rtl="0">
              <a:lnSpc>
                <a:spcPct val="100000"/>
              </a:lnSpc>
              <a:spcBef>
                <a:spcPts val="0"/>
              </a:spcBef>
              <a:spcAft>
                <a:spcPts val="0"/>
              </a:spcAft>
              <a:buSzPts val="2800"/>
              <a:buFont typeface="Poppins" panose="00000500000000000000"/>
              <a:buNone/>
              <a:defRPr sz="2800">
                <a:latin typeface="Poppins" panose="00000500000000000000"/>
                <a:ea typeface="Poppins" panose="00000500000000000000"/>
                <a:cs typeface="Poppins" panose="00000500000000000000"/>
                <a:sym typeface="Poppins" panose="0000050000000000000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 1 Content">
  <p:cSld name="TITLE_AND_TWO_COLUMNS">
    <p:bg>
      <p:bgPr>
        <a:blipFill>
          <a:blip r:embed="rId2"/>
          <a:stretch>
            <a:fillRect/>
          </a:stretch>
        </a:blipFill>
        <a:effectLst/>
      </p:bgPr>
    </p:bg>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2800"/>
              <a:buNone/>
              <a:defRPr>
                <a:solidFill>
                  <a:srgbClr val="4A21E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7"/>
          <p:cNvSpPr txBox="1"/>
          <p:nvPr>
            <p:ph type="body" idx="1"/>
          </p:nvPr>
        </p:nvSpPr>
        <p:spPr>
          <a:xfrm>
            <a:off x="311700" y="1152475"/>
            <a:ext cx="40935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0D0B33"/>
              </a:buClr>
              <a:buSzPts val="1400"/>
              <a:buChar char="●"/>
              <a:defRPr sz="1400">
                <a:solidFill>
                  <a:srgbClr val="0D0B33"/>
                </a:solidFill>
              </a:defRPr>
            </a:lvl1pPr>
            <a:lvl2pPr marL="914400" lvl="1" indent="-304800">
              <a:spcBef>
                <a:spcPts val="0"/>
              </a:spcBef>
              <a:spcAft>
                <a:spcPts val="0"/>
              </a:spcAft>
              <a:buClr>
                <a:srgbClr val="0D0B33"/>
              </a:buClr>
              <a:buSzPts val="1200"/>
              <a:buChar char="○"/>
              <a:defRPr sz="1200">
                <a:solidFill>
                  <a:srgbClr val="0D0B33"/>
                </a:solidFill>
              </a:defRPr>
            </a:lvl2pPr>
            <a:lvl3pPr marL="1371600" lvl="2" indent="-304800">
              <a:spcBef>
                <a:spcPts val="0"/>
              </a:spcBef>
              <a:spcAft>
                <a:spcPts val="0"/>
              </a:spcAft>
              <a:buClr>
                <a:srgbClr val="0D0B33"/>
              </a:buClr>
              <a:buSzPts val="1200"/>
              <a:buChar char="■"/>
              <a:defRPr sz="1200">
                <a:solidFill>
                  <a:srgbClr val="0D0B33"/>
                </a:solidFill>
              </a:defRPr>
            </a:lvl3pPr>
            <a:lvl4pPr marL="1828800" lvl="3" indent="-304800">
              <a:spcBef>
                <a:spcPts val="0"/>
              </a:spcBef>
              <a:spcAft>
                <a:spcPts val="0"/>
              </a:spcAft>
              <a:buClr>
                <a:srgbClr val="0D0B33"/>
              </a:buClr>
              <a:buSzPts val="1200"/>
              <a:buChar char="●"/>
              <a:defRPr sz="1200">
                <a:solidFill>
                  <a:srgbClr val="0D0B33"/>
                </a:solidFill>
              </a:defRPr>
            </a:lvl4pPr>
            <a:lvl5pPr marL="2286000" lvl="4" indent="-304800">
              <a:spcBef>
                <a:spcPts val="0"/>
              </a:spcBef>
              <a:spcAft>
                <a:spcPts val="0"/>
              </a:spcAft>
              <a:buClr>
                <a:srgbClr val="0D0B33"/>
              </a:buClr>
              <a:buSzPts val="1200"/>
              <a:buChar char="○"/>
              <a:defRPr sz="1200">
                <a:solidFill>
                  <a:srgbClr val="0D0B33"/>
                </a:solidFill>
              </a:defRPr>
            </a:lvl5pPr>
            <a:lvl6pPr marL="2743200" lvl="5" indent="-304800">
              <a:spcBef>
                <a:spcPts val="0"/>
              </a:spcBef>
              <a:spcAft>
                <a:spcPts val="0"/>
              </a:spcAft>
              <a:buClr>
                <a:srgbClr val="0D0B33"/>
              </a:buClr>
              <a:buSzPts val="1200"/>
              <a:buChar char="■"/>
              <a:defRPr sz="1200">
                <a:solidFill>
                  <a:srgbClr val="0D0B33"/>
                </a:solidFill>
              </a:defRPr>
            </a:lvl6pPr>
            <a:lvl7pPr marL="3200400" lvl="6" indent="-304800">
              <a:spcBef>
                <a:spcPts val="0"/>
              </a:spcBef>
              <a:spcAft>
                <a:spcPts val="0"/>
              </a:spcAft>
              <a:buClr>
                <a:srgbClr val="0D0B33"/>
              </a:buClr>
              <a:buSzPts val="1200"/>
              <a:buChar char="●"/>
              <a:defRPr sz="1200">
                <a:solidFill>
                  <a:srgbClr val="0D0B33"/>
                </a:solidFill>
              </a:defRPr>
            </a:lvl7pPr>
            <a:lvl8pPr marL="3657600" lvl="7" indent="-304800">
              <a:spcBef>
                <a:spcPts val="0"/>
              </a:spcBef>
              <a:spcAft>
                <a:spcPts val="0"/>
              </a:spcAft>
              <a:buClr>
                <a:srgbClr val="0D0B33"/>
              </a:buClr>
              <a:buSzPts val="1200"/>
              <a:buChar char="○"/>
              <a:defRPr sz="1200">
                <a:solidFill>
                  <a:srgbClr val="0D0B33"/>
                </a:solidFill>
              </a:defRPr>
            </a:lvl8pPr>
            <a:lvl9pPr marL="4114800" lvl="8" indent="-304800">
              <a:spcBef>
                <a:spcPts val="0"/>
              </a:spcBef>
              <a:spcAft>
                <a:spcPts val="0"/>
              </a:spcAft>
              <a:buClr>
                <a:srgbClr val="0D0B33"/>
              </a:buClr>
              <a:buSzPts val="1200"/>
              <a:buChar char="■"/>
              <a:defRPr sz="1200">
                <a:solidFill>
                  <a:srgbClr val="0D0B33"/>
                </a:solidFill>
              </a:defRPr>
            </a:lvl9pPr>
          </a:lstStyle>
          <a:p/>
        </p:txBody>
      </p:sp>
      <p:sp>
        <p:nvSpPr>
          <p:cNvPr id="35" name="Google Shape;35;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pic>
        <p:nvPicPr>
          <p:cNvPr id="36" name="Google Shape;36;p7"/>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ntent 1">
  <p:cSld name="TITLE_AND_TWO_COLUMNS_3">
    <p:bg>
      <p:bgPr>
        <a:blipFill>
          <a:blip r:embed="rId2"/>
          <a:stretch>
            <a:fillRect/>
          </a:stretch>
        </a:blipFill>
        <a:effectLst/>
      </p:bgPr>
    </p:bg>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40" name="Google Shape;40;p8"/>
          <p:cNvPicPr preferRelativeResize="0"/>
          <p:nvPr/>
        </p:nvPicPr>
        <p:blipFill>
          <a:blip r:embed="rId3"/>
          <a:stretch>
            <a:fillRect/>
          </a:stretch>
        </p:blipFill>
        <p:spPr>
          <a:xfrm>
            <a:off x="311698" y="4746485"/>
            <a:ext cx="227050" cy="227075"/>
          </a:xfrm>
          <a:prstGeom prst="rect">
            <a:avLst/>
          </a:prstGeom>
          <a:noFill/>
          <a:ln>
            <a:noFill/>
          </a:ln>
        </p:spPr>
      </p:pic>
      <p:sp>
        <p:nvSpPr>
          <p:cNvPr id="41" name="Google Shape;41;p8"/>
          <p:cNvSpPr/>
          <p:nvPr>
            <p:ph type="pic" idx="2"/>
          </p:nvPr>
        </p:nvSpPr>
        <p:spPr>
          <a:xfrm>
            <a:off x="612000" y="1295925"/>
            <a:ext cx="1260600" cy="1260600"/>
          </a:xfrm>
          <a:prstGeom prst="roundRect">
            <a:avLst>
              <a:gd name="adj" fmla="val 6537"/>
            </a:avLst>
          </a:prstGeom>
          <a:noFill/>
          <a:ln>
            <a:noFill/>
          </a:ln>
        </p:spPr>
      </p:sp>
      <p:sp>
        <p:nvSpPr>
          <p:cNvPr id="42" name="Google Shape;42;p8"/>
          <p:cNvSpPr/>
          <p:nvPr>
            <p:ph type="pic" idx="3"/>
          </p:nvPr>
        </p:nvSpPr>
        <p:spPr>
          <a:xfrm>
            <a:off x="2276846" y="1295925"/>
            <a:ext cx="1260600" cy="1260600"/>
          </a:xfrm>
          <a:prstGeom prst="roundRect">
            <a:avLst>
              <a:gd name="adj" fmla="val 6537"/>
            </a:avLst>
          </a:prstGeom>
          <a:noFill/>
          <a:ln>
            <a:noFill/>
          </a:ln>
        </p:spPr>
      </p:sp>
      <p:sp>
        <p:nvSpPr>
          <p:cNvPr id="43" name="Google Shape;43;p8"/>
          <p:cNvSpPr/>
          <p:nvPr>
            <p:ph type="pic" idx="4"/>
          </p:nvPr>
        </p:nvSpPr>
        <p:spPr>
          <a:xfrm>
            <a:off x="3941693" y="1295925"/>
            <a:ext cx="1260600" cy="1260600"/>
          </a:xfrm>
          <a:prstGeom prst="roundRect">
            <a:avLst>
              <a:gd name="adj" fmla="val 6537"/>
            </a:avLst>
          </a:prstGeom>
          <a:noFill/>
          <a:ln>
            <a:noFill/>
          </a:ln>
        </p:spPr>
      </p:sp>
      <p:sp>
        <p:nvSpPr>
          <p:cNvPr id="44" name="Google Shape;44;p8"/>
          <p:cNvSpPr/>
          <p:nvPr>
            <p:ph type="pic" idx="5"/>
          </p:nvPr>
        </p:nvSpPr>
        <p:spPr>
          <a:xfrm>
            <a:off x="5606539" y="1295925"/>
            <a:ext cx="1260600" cy="1260600"/>
          </a:xfrm>
          <a:prstGeom prst="roundRect">
            <a:avLst>
              <a:gd name="adj" fmla="val 6537"/>
            </a:avLst>
          </a:prstGeom>
          <a:noFill/>
          <a:ln>
            <a:noFill/>
          </a:ln>
        </p:spPr>
      </p:sp>
      <p:sp>
        <p:nvSpPr>
          <p:cNvPr id="45" name="Google Shape;45;p8"/>
          <p:cNvSpPr/>
          <p:nvPr>
            <p:ph type="pic" idx="6"/>
          </p:nvPr>
        </p:nvSpPr>
        <p:spPr>
          <a:xfrm>
            <a:off x="7271386" y="1295925"/>
            <a:ext cx="1260600" cy="1260600"/>
          </a:xfrm>
          <a:prstGeom prst="roundRect">
            <a:avLst>
              <a:gd name="adj" fmla="val 6537"/>
            </a:avLst>
          </a:prstGeom>
          <a:noFill/>
          <a:ln>
            <a:noFill/>
          </a:ln>
        </p:spPr>
      </p:sp>
      <p:sp>
        <p:nvSpPr>
          <p:cNvPr id="46" name="Google Shape;46;p8"/>
          <p:cNvSpPr txBox="1"/>
          <p:nvPr>
            <p:ph type="subTitle" idx="1"/>
          </p:nvPr>
        </p:nvSpPr>
        <p:spPr>
          <a:xfrm>
            <a:off x="612000" y="2800363"/>
            <a:ext cx="1260600" cy="393600"/>
          </a:xfrm>
          <a:prstGeom prst="rect">
            <a:avLst/>
          </a:prstGeom>
        </p:spPr>
        <p:txBody>
          <a:bodyPr spcFirstLastPara="1" wrap="square" lIns="91425" tIns="91425" rIns="91425" bIns="91425" anchor="t" anchorCtr="0">
            <a:normAutofit/>
          </a:bodyPr>
          <a:lstStyle>
            <a:lvl1pPr lvl="0">
              <a:spcBef>
                <a:spcPts val="0"/>
              </a:spcBef>
              <a:spcAft>
                <a:spcPts val="0"/>
              </a:spcAft>
              <a:buClr>
                <a:srgbClr val="4A21EF"/>
              </a:buClr>
              <a:buSzPts val="1200"/>
              <a:buNone/>
              <a:defRPr sz="1200" b="1">
                <a:solidFill>
                  <a:srgbClr val="4A21EF"/>
                </a:solidFill>
              </a:defRPr>
            </a:lvl1pPr>
            <a:lvl2pPr lvl="1">
              <a:spcBef>
                <a:spcPts val="0"/>
              </a:spcBef>
              <a:spcAft>
                <a:spcPts val="0"/>
              </a:spcAft>
              <a:buClr>
                <a:srgbClr val="4A21EF"/>
              </a:buClr>
              <a:buSzPts val="800"/>
              <a:buNone/>
              <a:defRPr sz="800" b="1">
                <a:solidFill>
                  <a:srgbClr val="4A21EF"/>
                </a:solidFill>
              </a:defRPr>
            </a:lvl2pPr>
            <a:lvl3pPr lvl="2">
              <a:spcBef>
                <a:spcPts val="0"/>
              </a:spcBef>
              <a:spcAft>
                <a:spcPts val="0"/>
              </a:spcAft>
              <a:buClr>
                <a:srgbClr val="4A21EF"/>
              </a:buClr>
              <a:buSzPts val="800"/>
              <a:buNone/>
              <a:defRPr sz="800" b="1">
                <a:solidFill>
                  <a:srgbClr val="4A21EF"/>
                </a:solidFill>
              </a:defRPr>
            </a:lvl3pPr>
            <a:lvl4pPr lvl="3">
              <a:spcBef>
                <a:spcPts val="0"/>
              </a:spcBef>
              <a:spcAft>
                <a:spcPts val="0"/>
              </a:spcAft>
              <a:buClr>
                <a:srgbClr val="4A21EF"/>
              </a:buClr>
              <a:buSzPts val="800"/>
              <a:buNone/>
              <a:defRPr sz="800" b="1">
                <a:solidFill>
                  <a:srgbClr val="4A21EF"/>
                </a:solidFill>
              </a:defRPr>
            </a:lvl4pPr>
            <a:lvl5pPr lvl="4">
              <a:spcBef>
                <a:spcPts val="0"/>
              </a:spcBef>
              <a:spcAft>
                <a:spcPts val="0"/>
              </a:spcAft>
              <a:buClr>
                <a:srgbClr val="4A21EF"/>
              </a:buClr>
              <a:buSzPts val="800"/>
              <a:buNone/>
              <a:defRPr sz="800" b="1">
                <a:solidFill>
                  <a:srgbClr val="4A21EF"/>
                </a:solidFill>
              </a:defRPr>
            </a:lvl5pPr>
            <a:lvl6pPr lvl="5">
              <a:spcBef>
                <a:spcPts val="0"/>
              </a:spcBef>
              <a:spcAft>
                <a:spcPts val="0"/>
              </a:spcAft>
              <a:buClr>
                <a:srgbClr val="4A21EF"/>
              </a:buClr>
              <a:buSzPts val="800"/>
              <a:buNone/>
              <a:defRPr sz="800" b="1">
                <a:solidFill>
                  <a:srgbClr val="4A21EF"/>
                </a:solidFill>
              </a:defRPr>
            </a:lvl6pPr>
            <a:lvl7pPr lvl="6">
              <a:spcBef>
                <a:spcPts val="0"/>
              </a:spcBef>
              <a:spcAft>
                <a:spcPts val="0"/>
              </a:spcAft>
              <a:buClr>
                <a:srgbClr val="4A21EF"/>
              </a:buClr>
              <a:buSzPts val="800"/>
              <a:buNone/>
              <a:defRPr sz="800" b="1">
                <a:solidFill>
                  <a:srgbClr val="4A21EF"/>
                </a:solidFill>
              </a:defRPr>
            </a:lvl7pPr>
            <a:lvl8pPr lvl="7">
              <a:spcBef>
                <a:spcPts val="0"/>
              </a:spcBef>
              <a:spcAft>
                <a:spcPts val="0"/>
              </a:spcAft>
              <a:buClr>
                <a:srgbClr val="4A21EF"/>
              </a:buClr>
              <a:buSzPts val="800"/>
              <a:buNone/>
              <a:defRPr sz="800" b="1">
                <a:solidFill>
                  <a:srgbClr val="4A21EF"/>
                </a:solidFill>
              </a:defRPr>
            </a:lvl8pPr>
            <a:lvl9pPr lvl="8">
              <a:spcBef>
                <a:spcPts val="0"/>
              </a:spcBef>
              <a:spcAft>
                <a:spcPts val="0"/>
              </a:spcAft>
              <a:buClr>
                <a:srgbClr val="4A21EF"/>
              </a:buClr>
              <a:buSzPts val="800"/>
              <a:buNone/>
              <a:defRPr sz="800" b="1">
                <a:solidFill>
                  <a:srgbClr val="4A21EF"/>
                </a:solidFill>
              </a:defRPr>
            </a:lvl9pPr>
          </a:lstStyle>
          <a:p/>
        </p:txBody>
      </p:sp>
      <p:sp>
        <p:nvSpPr>
          <p:cNvPr id="47" name="Google Shape;47;p8"/>
          <p:cNvSpPr txBox="1"/>
          <p:nvPr>
            <p:ph type="subTitle" idx="7"/>
          </p:nvPr>
        </p:nvSpPr>
        <p:spPr>
          <a:xfrm>
            <a:off x="22768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8" name="Google Shape;48;p8"/>
          <p:cNvSpPr txBox="1"/>
          <p:nvPr>
            <p:ph type="subTitle" idx="8"/>
          </p:nvPr>
        </p:nvSpPr>
        <p:spPr>
          <a:xfrm>
            <a:off x="560655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49" name="Google Shape;49;p8"/>
          <p:cNvSpPr txBox="1"/>
          <p:nvPr>
            <p:ph type="subTitle" idx="9"/>
          </p:nvPr>
        </p:nvSpPr>
        <p:spPr>
          <a:xfrm>
            <a:off x="39417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0" name="Google Shape;50;p8"/>
          <p:cNvSpPr txBox="1"/>
          <p:nvPr>
            <p:ph type="subTitle" idx="13"/>
          </p:nvPr>
        </p:nvSpPr>
        <p:spPr>
          <a:xfrm>
            <a:off x="7271400" y="2800363"/>
            <a:ext cx="1260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1200"/>
              <a:buNone/>
              <a:defRPr sz="1200" b="1">
                <a:solidFill>
                  <a:srgbClr val="4A21EF"/>
                </a:solidFill>
              </a:defRPr>
            </a:lvl1pPr>
            <a:lvl2pPr lvl="1" rtl="0">
              <a:spcBef>
                <a:spcPts val="0"/>
              </a:spcBef>
              <a:spcAft>
                <a:spcPts val="0"/>
              </a:spcAft>
              <a:buClr>
                <a:srgbClr val="4A21EF"/>
              </a:buClr>
              <a:buSzPts val="800"/>
              <a:buNone/>
              <a:defRPr sz="800" b="1">
                <a:solidFill>
                  <a:srgbClr val="4A21EF"/>
                </a:solidFill>
              </a:defRPr>
            </a:lvl2pPr>
            <a:lvl3pPr lvl="2" rtl="0">
              <a:spcBef>
                <a:spcPts val="0"/>
              </a:spcBef>
              <a:spcAft>
                <a:spcPts val="0"/>
              </a:spcAft>
              <a:buClr>
                <a:srgbClr val="4A21EF"/>
              </a:buClr>
              <a:buSzPts val="800"/>
              <a:buNone/>
              <a:defRPr sz="800" b="1">
                <a:solidFill>
                  <a:srgbClr val="4A21EF"/>
                </a:solidFill>
              </a:defRPr>
            </a:lvl3pPr>
            <a:lvl4pPr lvl="3" rtl="0">
              <a:spcBef>
                <a:spcPts val="0"/>
              </a:spcBef>
              <a:spcAft>
                <a:spcPts val="0"/>
              </a:spcAft>
              <a:buClr>
                <a:srgbClr val="4A21EF"/>
              </a:buClr>
              <a:buSzPts val="800"/>
              <a:buNone/>
              <a:defRPr sz="800" b="1">
                <a:solidFill>
                  <a:srgbClr val="4A21EF"/>
                </a:solidFill>
              </a:defRPr>
            </a:lvl4pPr>
            <a:lvl5pPr lvl="4" rtl="0">
              <a:spcBef>
                <a:spcPts val="0"/>
              </a:spcBef>
              <a:spcAft>
                <a:spcPts val="0"/>
              </a:spcAft>
              <a:buClr>
                <a:srgbClr val="4A21EF"/>
              </a:buClr>
              <a:buSzPts val="800"/>
              <a:buNone/>
              <a:defRPr sz="800" b="1">
                <a:solidFill>
                  <a:srgbClr val="4A21EF"/>
                </a:solidFill>
              </a:defRPr>
            </a:lvl5pPr>
            <a:lvl6pPr lvl="5" rtl="0">
              <a:spcBef>
                <a:spcPts val="0"/>
              </a:spcBef>
              <a:spcAft>
                <a:spcPts val="0"/>
              </a:spcAft>
              <a:buClr>
                <a:srgbClr val="4A21EF"/>
              </a:buClr>
              <a:buSzPts val="800"/>
              <a:buNone/>
              <a:defRPr sz="800" b="1">
                <a:solidFill>
                  <a:srgbClr val="4A21EF"/>
                </a:solidFill>
              </a:defRPr>
            </a:lvl6pPr>
            <a:lvl7pPr lvl="6" rtl="0">
              <a:spcBef>
                <a:spcPts val="0"/>
              </a:spcBef>
              <a:spcAft>
                <a:spcPts val="0"/>
              </a:spcAft>
              <a:buClr>
                <a:srgbClr val="4A21EF"/>
              </a:buClr>
              <a:buSzPts val="800"/>
              <a:buNone/>
              <a:defRPr sz="800" b="1">
                <a:solidFill>
                  <a:srgbClr val="4A21EF"/>
                </a:solidFill>
              </a:defRPr>
            </a:lvl7pPr>
            <a:lvl8pPr lvl="7" rtl="0">
              <a:spcBef>
                <a:spcPts val="0"/>
              </a:spcBef>
              <a:spcAft>
                <a:spcPts val="0"/>
              </a:spcAft>
              <a:buClr>
                <a:srgbClr val="4A21EF"/>
              </a:buClr>
              <a:buSzPts val="800"/>
              <a:buNone/>
              <a:defRPr sz="800" b="1">
                <a:solidFill>
                  <a:srgbClr val="4A21EF"/>
                </a:solidFill>
              </a:defRPr>
            </a:lvl8pPr>
            <a:lvl9pPr lvl="8" rtl="0">
              <a:spcBef>
                <a:spcPts val="0"/>
              </a:spcBef>
              <a:spcAft>
                <a:spcPts val="0"/>
              </a:spcAft>
              <a:buClr>
                <a:srgbClr val="4A21EF"/>
              </a:buClr>
              <a:buSzPts val="800"/>
              <a:buNone/>
              <a:defRPr sz="800" b="1">
                <a:solidFill>
                  <a:srgbClr val="4A21EF"/>
                </a:solidFill>
              </a:defRPr>
            </a:lvl9pPr>
          </a:lstStyle>
          <a:p/>
        </p:txBody>
      </p:sp>
      <p:sp>
        <p:nvSpPr>
          <p:cNvPr id="51" name="Google Shape;51;p8"/>
          <p:cNvSpPr txBox="1"/>
          <p:nvPr>
            <p:ph type="body" idx="14"/>
          </p:nvPr>
        </p:nvSpPr>
        <p:spPr>
          <a:xfrm>
            <a:off x="615400" y="3337600"/>
            <a:ext cx="1260600" cy="2271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2" name="Google Shape;52;p8"/>
          <p:cNvSpPr txBox="1"/>
          <p:nvPr>
            <p:ph type="body" idx="15"/>
          </p:nvPr>
        </p:nvSpPr>
        <p:spPr>
          <a:xfrm>
            <a:off x="2276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3" name="Google Shape;53;p8"/>
          <p:cNvSpPr txBox="1"/>
          <p:nvPr>
            <p:ph type="body" idx="16"/>
          </p:nvPr>
        </p:nvSpPr>
        <p:spPr>
          <a:xfrm>
            <a:off x="393830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4" name="Google Shape;54;p8"/>
          <p:cNvSpPr txBox="1"/>
          <p:nvPr>
            <p:ph type="body" idx="17"/>
          </p:nvPr>
        </p:nvSpPr>
        <p:spPr>
          <a:xfrm>
            <a:off x="55997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55" name="Google Shape;55;p8"/>
          <p:cNvSpPr txBox="1"/>
          <p:nvPr>
            <p:ph type="body" idx="18"/>
          </p:nvPr>
        </p:nvSpPr>
        <p:spPr>
          <a:xfrm>
            <a:off x="7211850" y="3337600"/>
            <a:ext cx="1260600" cy="227100"/>
          </a:xfrm>
          <a:prstGeom prst="rect">
            <a:avLst/>
          </a:prstGeom>
        </p:spPr>
        <p:txBody>
          <a:bodyPr spcFirstLastPara="1" wrap="square" lIns="91425" tIns="91425" rIns="91425" bIns="91425" anchor="t" anchorCtr="0">
            <a:normAutofit/>
          </a:bodyPr>
          <a:lstStyle>
            <a:lvl1pPr marL="457200" lvl="0" indent="-292100" rtl="0">
              <a:spcBef>
                <a:spcPts val="0"/>
              </a:spcBef>
              <a:spcAft>
                <a:spcPts val="0"/>
              </a:spcAft>
              <a:buSzPts val="1000"/>
              <a:buChar char="●"/>
              <a:defRPr sz="1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ntent 1">
  <p:cSld name="TITLE_AND_TWO_COLUMNS_2">
    <p:bg>
      <p:bgPr>
        <a:blipFill>
          <a:blip r:embed="rId2"/>
          <a:stretch>
            <a:fillRect/>
          </a:stretch>
        </a:blipFill>
        <a:effectLst/>
      </p:bgPr>
    </p:bg>
    <p:spTree>
      <p:nvGrpSpPr>
        <p:cNvPr id="56" name="Shape 56"/>
        <p:cNvGrpSpPr/>
        <p:nvPr/>
      </p:nvGrpSpPr>
      <p:grpSpPr>
        <a:xfrm>
          <a:off x="0" y="0"/>
          <a:ext cx="0" cy="0"/>
          <a:chOff x="0" y="0"/>
          <a:chExt cx="0" cy="0"/>
        </a:xfrm>
      </p:grpSpPr>
      <p:sp>
        <p:nvSpPr>
          <p:cNvPr id="57" name="Google Shape;57;p9"/>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9"/>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59" name="Google Shape;59;p9"/>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0" name="Google Shape;6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1" name="Google Shape;61;p9"/>
          <p:cNvPicPr preferRelativeResize="0"/>
          <p:nvPr/>
        </p:nvPicPr>
        <p:blipFill>
          <a:blip r:embed="rId3"/>
          <a:stretch>
            <a:fillRect/>
          </a:stretch>
        </p:blipFill>
        <p:spPr>
          <a:xfrm>
            <a:off x="311698" y="4746485"/>
            <a:ext cx="227050" cy="227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ntent">
  <p:cSld name="TITLE_AND_TWO_COLUMNS_1">
    <p:bg>
      <p:bgPr>
        <a:blipFill>
          <a:blip r:embed="rId2"/>
          <a:stretch>
            <a:fillRect/>
          </a:stretch>
        </a:blipFill>
        <a:effectLst/>
      </p:bgPr>
    </p:bg>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A21EF"/>
              </a:buClr>
              <a:buSzPts val="2800"/>
              <a:buNone/>
              <a:defRPr>
                <a:solidFill>
                  <a:srgbClr val="4A21E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0"/>
          <p:cNvSpPr txBox="1"/>
          <p:nvPr>
            <p:ph type="body" idx="1"/>
          </p:nvPr>
        </p:nvSpPr>
        <p:spPr>
          <a:xfrm>
            <a:off x="3117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5" name="Google Shape;65;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pic>
        <p:nvPicPr>
          <p:cNvPr id="66" name="Google Shape;66;p10"/>
          <p:cNvPicPr preferRelativeResize="0"/>
          <p:nvPr/>
        </p:nvPicPr>
        <p:blipFill>
          <a:blip r:embed="rId3"/>
          <a:stretch>
            <a:fillRect/>
          </a:stretch>
        </p:blipFill>
        <p:spPr>
          <a:xfrm>
            <a:off x="311698" y="4746485"/>
            <a:ext cx="227050" cy="227075"/>
          </a:xfrm>
          <a:prstGeom prst="rect">
            <a:avLst/>
          </a:prstGeom>
          <a:noFill/>
          <a:ln>
            <a:noFill/>
          </a:ln>
        </p:spPr>
      </p:pic>
      <p:sp>
        <p:nvSpPr>
          <p:cNvPr id="67" name="Google Shape;67;p10"/>
          <p:cNvSpPr txBox="1"/>
          <p:nvPr>
            <p:ph type="body" idx="2"/>
          </p:nvPr>
        </p:nvSpPr>
        <p:spPr>
          <a:xfrm>
            <a:off x="31494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
        <p:nvSpPr>
          <p:cNvPr id="68" name="Google Shape;68;p10"/>
          <p:cNvSpPr txBox="1"/>
          <p:nvPr>
            <p:ph type="body" idx="3"/>
          </p:nvPr>
        </p:nvSpPr>
        <p:spPr>
          <a:xfrm>
            <a:off x="5987100" y="1152475"/>
            <a:ext cx="254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0D0B33"/>
              </a:buClr>
              <a:buSzPts val="1400"/>
              <a:buChar char="●"/>
              <a:defRPr sz="1400">
                <a:solidFill>
                  <a:srgbClr val="0D0B33"/>
                </a:solidFill>
              </a:defRPr>
            </a:lvl1pPr>
            <a:lvl2pPr marL="914400" lvl="1" indent="-304800" rtl="0">
              <a:spcBef>
                <a:spcPts val="0"/>
              </a:spcBef>
              <a:spcAft>
                <a:spcPts val="0"/>
              </a:spcAft>
              <a:buClr>
                <a:srgbClr val="0D0B33"/>
              </a:buClr>
              <a:buSzPts val="1200"/>
              <a:buChar char="○"/>
              <a:defRPr sz="1200">
                <a:solidFill>
                  <a:srgbClr val="0D0B33"/>
                </a:solidFill>
              </a:defRPr>
            </a:lvl2pPr>
            <a:lvl3pPr marL="1371600" lvl="2" indent="-304800" rtl="0">
              <a:spcBef>
                <a:spcPts val="0"/>
              </a:spcBef>
              <a:spcAft>
                <a:spcPts val="0"/>
              </a:spcAft>
              <a:buClr>
                <a:srgbClr val="0D0B33"/>
              </a:buClr>
              <a:buSzPts val="1200"/>
              <a:buChar char="■"/>
              <a:defRPr sz="1200">
                <a:solidFill>
                  <a:srgbClr val="0D0B33"/>
                </a:solidFill>
              </a:defRPr>
            </a:lvl3pPr>
            <a:lvl4pPr marL="1828800" lvl="3" indent="-304800" rtl="0">
              <a:spcBef>
                <a:spcPts val="0"/>
              </a:spcBef>
              <a:spcAft>
                <a:spcPts val="0"/>
              </a:spcAft>
              <a:buClr>
                <a:srgbClr val="0D0B33"/>
              </a:buClr>
              <a:buSzPts val="1200"/>
              <a:buChar char="●"/>
              <a:defRPr sz="1200">
                <a:solidFill>
                  <a:srgbClr val="0D0B33"/>
                </a:solidFill>
              </a:defRPr>
            </a:lvl4pPr>
            <a:lvl5pPr marL="2286000" lvl="4" indent="-304800" rtl="0">
              <a:spcBef>
                <a:spcPts val="0"/>
              </a:spcBef>
              <a:spcAft>
                <a:spcPts val="0"/>
              </a:spcAft>
              <a:buClr>
                <a:srgbClr val="0D0B33"/>
              </a:buClr>
              <a:buSzPts val="1200"/>
              <a:buChar char="○"/>
              <a:defRPr sz="1200">
                <a:solidFill>
                  <a:srgbClr val="0D0B33"/>
                </a:solidFill>
              </a:defRPr>
            </a:lvl5pPr>
            <a:lvl6pPr marL="2743200" lvl="5" indent="-304800" rtl="0">
              <a:spcBef>
                <a:spcPts val="0"/>
              </a:spcBef>
              <a:spcAft>
                <a:spcPts val="0"/>
              </a:spcAft>
              <a:buClr>
                <a:srgbClr val="0D0B33"/>
              </a:buClr>
              <a:buSzPts val="1200"/>
              <a:buChar char="■"/>
              <a:defRPr sz="1200">
                <a:solidFill>
                  <a:srgbClr val="0D0B33"/>
                </a:solidFill>
              </a:defRPr>
            </a:lvl6pPr>
            <a:lvl7pPr marL="3200400" lvl="6" indent="-304800" rtl="0">
              <a:spcBef>
                <a:spcPts val="0"/>
              </a:spcBef>
              <a:spcAft>
                <a:spcPts val="0"/>
              </a:spcAft>
              <a:buClr>
                <a:srgbClr val="0D0B33"/>
              </a:buClr>
              <a:buSzPts val="1200"/>
              <a:buChar char="●"/>
              <a:defRPr sz="1200">
                <a:solidFill>
                  <a:srgbClr val="0D0B33"/>
                </a:solidFill>
              </a:defRPr>
            </a:lvl7pPr>
            <a:lvl8pPr marL="3657600" lvl="7" indent="-304800" rtl="0">
              <a:spcBef>
                <a:spcPts val="0"/>
              </a:spcBef>
              <a:spcAft>
                <a:spcPts val="0"/>
              </a:spcAft>
              <a:buClr>
                <a:srgbClr val="0D0B33"/>
              </a:buClr>
              <a:buSzPts val="1200"/>
              <a:buChar char="○"/>
              <a:defRPr sz="1200">
                <a:solidFill>
                  <a:srgbClr val="0D0B33"/>
                </a:solidFill>
              </a:defRPr>
            </a:lvl8pPr>
            <a:lvl9pPr marL="4114800" lvl="8" indent="-304800" rtl="0">
              <a:spcBef>
                <a:spcPts val="0"/>
              </a:spcBef>
              <a:spcAft>
                <a:spcPts val="0"/>
              </a:spcAft>
              <a:buClr>
                <a:srgbClr val="0D0B33"/>
              </a:buClr>
              <a:buSzPts val="1200"/>
              <a:buChar char="■"/>
              <a:defRPr sz="1200">
                <a:solidFill>
                  <a:srgbClr val="0D0B3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1pPr>
            <a:lvl2pPr lvl="1"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2pPr>
            <a:lvl3pPr lvl="2"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3pPr>
            <a:lvl4pPr lvl="3"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4pPr>
            <a:lvl5pPr lvl="4"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5pPr>
            <a:lvl6pPr lvl="5"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6pPr>
            <a:lvl7pPr lvl="6"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7pPr>
            <a:lvl8pPr lvl="7"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8pPr>
            <a:lvl9pPr lvl="8" algn="r">
              <a:buNone/>
              <a:defRPr sz="1000">
                <a:solidFill>
                  <a:schemeClr val="dk2"/>
                </a:solidFill>
                <a:latin typeface="Open Sans Medium" panose="02010600030101010101" charset="-122"/>
                <a:ea typeface="Open Sans Medium" panose="02010600030101010101" charset="-122"/>
                <a:cs typeface="Open Sans Medium" panose="02010600030101010101" charset="-122"/>
                <a:sym typeface="Open Sans Medium" panose="02010600030101010101" charset="-122"/>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6.png"/><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5.xml"/><Relationship Id="rId6" Type="http://schemas.openxmlformats.org/officeDocument/2006/relationships/tags" Target="../tags/tag34.xml"/><Relationship Id="rId5" Type="http://schemas.openxmlformats.org/officeDocument/2006/relationships/image" Target="../media/image22.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8.png"/><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23.pn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8.png"/><Relationship Id="rId11" Type="http://schemas.openxmlformats.org/officeDocument/2006/relationships/notesSlide" Target="../notesSlides/notesSlide12.xml"/><Relationship Id="rId10" Type="http://schemas.openxmlformats.org/officeDocument/2006/relationships/slideLayout" Target="../slideLayouts/slideLayout15.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5.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24.png"/><Relationship Id="rId3" Type="http://schemas.openxmlformats.org/officeDocument/2006/relationships/tags" Target="../tags/tag44.xml"/><Relationship Id="rId2" Type="http://schemas.openxmlformats.org/officeDocument/2006/relationships/image" Target="../media/image18.png"/><Relationship Id="rId1" Type="http://schemas.openxmlformats.org/officeDocument/2006/relationships/tags" Target="../tags/tag43.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5.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image" Target="../media/image25.png"/><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18.png"/><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image" Target="../media/image28.png"/><Relationship Id="rId7" Type="http://schemas.openxmlformats.org/officeDocument/2006/relationships/tags" Target="../tags/tag57.xml"/><Relationship Id="rId6" Type="http://schemas.openxmlformats.org/officeDocument/2006/relationships/image" Target="../media/image27.png"/><Relationship Id="rId5" Type="http://schemas.openxmlformats.org/officeDocument/2006/relationships/tags" Target="../tags/tag56.xml"/><Relationship Id="rId4" Type="http://schemas.openxmlformats.org/officeDocument/2006/relationships/image" Target="../media/image26.png"/><Relationship Id="rId3" Type="http://schemas.openxmlformats.org/officeDocument/2006/relationships/tags" Target="../tags/tag55.xml"/><Relationship Id="rId2" Type="http://schemas.openxmlformats.org/officeDocument/2006/relationships/image" Target="../media/image18.png"/><Relationship Id="rId12" Type="http://schemas.openxmlformats.org/officeDocument/2006/relationships/notesSlide" Target="../notesSlides/notesSlide16.xml"/><Relationship Id="rId11" Type="http://schemas.openxmlformats.org/officeDocument/2006/relationships/slideLayout" Target="../slideLayouts/slideLayout15.xml"/><Relationship Id="rId10" Type="http://schemas.openxmlformats.org/officeDocument/2006/relationships/tags" Target="../tags/tag59.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image" Target="../media/image29.png"/><Relationship Id="rId5" Type="http://schemas.openxmlformats.org/officeDocument/2006/relationships/tags" Target="../tags/tag62.xml"/><Relationship Id="rId4" Type="http://schemas.openxmlformats.org/officeDocument/2006/relationships/image" Target="../media/image26.png"/><Relationship Id="rId3" Type="http://schemas.openxmlformats.org/officeDocument/2006/relationships/tags" Target="../tags/tag61.xml"/><Relationship Id="rId2" Type="http://schemas.openxmlformats.org/officeDocument/2006/relationships/image" Target="../media/image18.png"/><Relationship Id="rId14" Type="http://schemas.openxmlformats.org/officeDocument/2006/relationships/notesSlide" Target="../notesSlides/notesSlide17.xml"/><Relationship Id="rId13" Type="http://schemas.openxmlformats.org/officeDocument/2006/relationships/slideLayout" Target="../slideLayouts/slideLayout15.xml"/><Relationship Id="rId12" Type="http://schemas.openxmlformats.org/officeDocument/2006/relationships/image" Target="../media/image31.png"/><Relationship Id="rId11" Type="http://schemas.openxmlformats.org/officeDocument/2006/relationships/tags" Target="../tags/tag66.xml"/><Relationship Id="rId10" Type="http://schemas.openxmlformats.org/officeDocument/2006/relationships/image" Target="../media/image30.png"/><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5.xml"/><Relationship Id="rId4" Type="http://schemas.openxmlformats.org/officeDocument/2006/relationships/image" Target="../media/image32.png"/><Relationship Id="rId3" Type="http://schemas.openxmlformats.org/officeDocument/2006/relationships/tags" Target="../tags/tag68.xml"/><Relationship Id="rId2" Type="http://schemas.openxmlformats.org/officeDocument/2006/relationships/image" Target="../media/image18.png"/><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35.png"/><Relationship Id="rId7" Type="http://schemas.openxmlformats.org/officeDocument/2006/relationships/tags" Target="../tags/tag72.xml"/><Relationship Id="rId6" Type="http://schemas.openxmlformats.org/officeDocument/2006/relationships/image" Target="../media/image34.png"/><Relationship Id="rId5" Type="http://schemas.openxmlformats.org/officeDocument/2006/relationships/tags" Target="../tags/tag71.xml"/><Relationship Id="rId4" Type="http://schemas.openxmlformats.org/officeDocument/2006/relationships/image" Target="../media/image33.png"/><Relationship Id="rId37" Type="http://schemas.openxmlformats.org/officeDocument/2006/relationships/notesSlide" Target="../notesSlides/notesSlide19.xml"/><Relationship Id="rId36" Type="http://schemas.openxmlformats.org/officeDocument/2006/relationships/slideLayout" Target="../slideLayouts/slideLayout15.xml"/><Relationship Id="rId35" Type="http://schemas.openxmlformats.org/officeDocument/2006/relationships/tags" Target="../tags/tag87.xml"/><Relationship Id="rId34" Type="http://schemas.openxmlformats.org/officeDocument/2006/relationships/tags" Target="../tags/tag86.xml"/><Relationship Id="rId33" Type="http://schemas.openxmlformats.org/officeDocument/2006/relationships/tags" Target="../tags/tag85.xml"/><Relationship Id="rId32" Type="http://schemas.openxmlformats.org/officeDocument/2006/relationships/image" Target="../media/image47.png"/><Relationship Id="rId31" Type="http://schemas.openxmlformats.org/officeDocument/2006/relationships/tags" Target="../tags/tag84.xml"/><Relationship Id="rId30" Type="http://schemas.openxmlformats.org/officeDocument/2006/relationships/image" Target="../media/image46.png"/><Relationship Id="rId3" Type="http://schemas.openxmlformats.org/officeDocument/2006/relationships/tags" Target="../tags/tag70.xml"/><Relationship Id="rId29" Type="http://schemas.openxmlformats.org/officeDocument/2006/relationships/tags" Target="../tags/tag83.xml"/><Relationship Id="rId28" Type="http://schemas.openxmlformats.org/officeDocument/2006/relationships/image" Target="../media/image45.png"/><Relationship Id="rId27" Type="http://schemas.openxmlformats.org/officeDocument/2006/relationships/tags" Target="../tags/tag82.xml"/><Relationship Id="rId26" Type="http://schemas.openxmlformats.org/officeDocument/2006/relationships/image" Target="../media/image44.png"/><Relationship Id="rId25" Type="http://schemas.openxmlformats.org/officeDocument/2006/relationships/tags" Target="../tags/tag81.xml"/><Relationship Id="rId24" Type="http://schemas.openxmlformats.org/officeDocument/2006/relationships/image" Target="../media/image43.png"/><Relationship Id="rId23" Type="http://schemas.openxmlformats.org/officeDocument/2006/relationships/tags" Target="../tags/tag80.xml"/><Relationship Id="rId22" Type="http://schemas.openxmlformats.org/officeDocument/2006/relationships/image" Target="../media/image42.png"/><Relationship Id="rId21" Type="http://schemas.openxmlformats.org/officeDocument/2006/relationships/tags" Target="../tags/tag79.xml"/><Relationship Id="rId20" Type="http://schemas.openxmlformats.org/officeDocument/2006/relationships/image" Target="../media/image41.png"/><Relationship Id="rId2" Type="http://schemas.openxmlformats.org/officeDocument/2006/relationships/image" Target="../media/image18.png"/><Relationship Id="rId19" Type="http://schemas.openxmlformats.org/officeDocument/2006/relationships/tags" Target="../tags/tag78.xml"/><Relationship Id="rId18" Type="http://schemas.openxmlformats.org/officeDocument/2006/relationships/image" Target="../media/image40.png"/><Relationship Id="rId17" Type="http://schemas.openxmlformats.org/officeDocument/2006/relationships/tags" Target="../tags/tag77.xml"/><Relationship Id="rId16" Type="http://schemas.openxmlformats.org/officeDocument/2006/relationships/image" Target="../media/image39.png"/><Relationship Id="rId15" Type="http://schemas.openxmlformats.org/officeDocument/2006/relationships/tags" Target="../tags/tag76.xml"/><Relationship Id="rId14" Type="http://schemas.openxmlformats.org/officeDocument/2006/relationships/image" Target="../media/image38.png"/><Relationship Id="rId13" Type="http://schemas.openxmlformats.org/officeDocument/2006/relationships/tags" Target="../tags/tag75.xml"/><Relationship Id="rId12" Type="http://schemas.openxmlformats.org/officeDocument/2006/relationships/image" Target="../media/image37.png"/><Relationship Id="rId11" Type="http://schemas.openxmlformats.org/officeDocument/2006/relationships/tags" Target="../tags/tag74.xml"/><Relationship Id="rId10" Type="http://schemas.openxmlformats.org/officeDocument/2006/relationships/image" Target="../media/image36.png"/><Relationship Id="rId1" Type="http://schemas.openxmlformats.org/officeDocument/2006/relationships/tags" Target="../tags/tag6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8.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9" Type="http://schemas.openxmlformats.org/officeDocument/2006/relationships/hyperlink" Target="https://coinmarketcap.com/currencies/safepal/" TargetMode="External"/><Relationship Id="rId8" Type="http://schemas.openxmlformats.org/officeDocument/2006/relationships/hyperlink" Target="https://www.binance.com/en/support/announcement/3a599775d4474e299c3aed3455e12478/" TargetMode="External"/><Relationship Id="rId7" Type="http://schemas.openxmlformats.org/officeDocument/2006/relationships/hyperlink" Target="https://etherscan.io/token/0x12e2b8033420270db2f3b328e32370cb5b2ca134" TargetMode="External"/><Relationship Id="rId6" Type="http://schemas.openxmlformats.org/officeDocument/2006/relationships/hyperlink" Target="https://blog.safepal.com/greater-cross-chain-" TargetMode="External"/><Relationship Id="rId5" Type="http://schemas.openxmlformats.org/officeDocument/2006/relationships/hyperlink" Target="https://bscscan.com/token/0xd41fdb03ba84762dd66a0af1a6c8540ff1ba5dfb" TargetMode="Externa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18.png"/><Relationship Id="rId14" Type="http://schemas.openxmlformats.org/officeDocument/2006/relationships/notesSlide" Target="../notesSlides/notesSlide21.xml"/><Relationship Id="rId13" Type="http://schemas.openxmlformats.org/officeDocument/2006/relationships/slideLayout" Target="../slideLayouts/slideLayout15.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hyperlink" Target="https://pay.binance.com/en/merchant-stores?tab=featured" TargetMode="External"/><Relationship Id="rId1" Type="http://schemas.openxmlformats.org/officeDocument/2006/relationships/tags" Target="../tags/tag89.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5.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18.png"/><Relationship Id="rId1" Type="http://schemas.openxmlformats.org/officeDocument/2006/relationships/tags" Target="../tags/tag94.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5.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18.png"/><Relationship Id="rId1" Type="http://schemas.openxmlformats.org/officeDocument/2006/relationships/tags" Target="../tags/tag97.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5.xml"/><Relationship Id="rId3" Type="http://schemas.openxmlformats.org/officeDocument/2006/relationships/tags" Target="../tags/tag101.xml"/><Relationship Id="rId2" Type="http://schemas.openxmlformats.org/officeDocument/2006/relationships/image" Target="../media/image18.png"/><Relationship Id="rId1" Type="http://schemas.openxmlformats.org/officeDocument/2006/relationships/tags" Target="../tags/tag10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5.xml"/><Relationship Id="rId7" Type="http://schemas.openxmlformats.org/officeDocument/2006/relationships/tags" Target="../tags/tag106.xml"/><Relationship Id="rId6" Type="http://schemas.openxmlformats.org/officeDocument/2006/relationships/image" Target="../media/image21.png"/><Relationship Id="rId5" Type="http://schemas.openxmlformats.org/officeDocument/2006/relationships/tags" Target="../tags/tag105.xml"/><Relationship Id="rId4" Type="http://schemas.openxmlformats.org/officeDocument/2006/relationships/image" Target="../media/image48.png"/><Relationship Id="rId3" Type="http://schemas.openxmlformats.org/officeDocument/2006/relationships/tags" Target="../tags/tag104.xml"/><Relationship Id="rId2" Type="http://schemas.openxmlformats.org/officeDocument/2006/relationships/image" Target="../media/image18.png"/><Relationship Id="rId1" Type="http://schemas.openxmlformats.org/officeDocument/2006/relationships/tags" Target="../tags/tag10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18.png"/><Relationship Id="rId3" Type="http://schemas.openxmlformats.org/officeDocument/2006/relationships/tags" Target="../tags/tag13.xml"/><Relationship Id="rId2" Type="http://schemas.openxmlformats.org/officeDocument/2006/relationships/image" Target="../media/image19.png"/><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tags" Target="../tags/tag17.xml"/><Relationship Id="rId2" Type="http://schemas.openxmlformats.org/officeDocument/2006/relationships/image" Target="../media/image18.png"/><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8.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5.xml"/><Relationship Id="rId3" Type="http://schemas.openxmlformats.org/officeDocument/2006/relationships/tags" Target="../tags/tag21.xml"/><Relationship Id="rId2" Type="http://schemas.openxmlformats.org/officeDocument/2006/relationships/image" Target="../media/image18.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3.xml"/><Relationship Id="rId2" Type="http://schemas.openxmlformats.org/officeDocument/2006/relationships/image" Target="../media/image18.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5.xml"/><Relationship Id="rId3" Type="http://schemas.openxmlformats.org/officeDocument/2006/relationships/tags" Target="../tags/tag25.xml"/><Relationship Id="rId2" Type="http://schemas.openxmlformats.org/officeDocument/2006/relationships/image" Target="../media/image18.png"/><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tags" Target="../tags/tag28.xml"/><Relationship Id="rId4" Type="http://schemas.openxmlformats.org/officeDocument/2006/relationships/image" Target="../media/image20.png"/><Relationship Id="rId3" Type="http://schemas.openxmlformats.org/officeDocument/2006/relationships/tags" Target="../tags/tag27.xml"/><Relationship Id="rId2" Type="http://schemas.openxmlformats.org/officeDocument/2006/relationships/image" Target="../media/image18.png"/><Relationship Id="rId10" Type="http://schemas.openxmlformats.org/officeDocument/2006/relationships/notesSlide" Target="../notesSlides/notesSlide9.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4" name="picture 4"/>
          <p:cNvPicPr>
            <a:picLocks noChangeAspect="1"/>
          </p:cNvPicPr>
          <p:nvPr>
            <p:custDataLst>
              <p:tags r:id="rId1"/>
            </p:custDataLst>
          </p:nvPr>
        </p:nvPicPr>
        <p:blipFill>
          <a:blip r:embed="rId2"/>
          <a:stretch>
            <a:fillRect/>
          </a:stretch>
        </p:blipFill>
        <p:spPr>
          <a:xfrm rot="21600000">
            <a:off x="4718622" y="1424409"/>
            <a:ext cx="3889545" cy="2965975"/>
          </a:xfrm>
          <a:prstGeom prst="rect">
            <a:avLst/>
          </a:prstGeom>
        </p:spPr>
      </p:pic>
      <p:sp>
        <p:nvSpPr>
          <p:cNvPr id="6" name="textbox 6"/>
          <p:cNvSpPr/>
          <p:nvPr>
            <p:custDataLst>
              <p:tags r:id="rId3"/>
            </p:custDataLst>
          </p:nvPr>
        </p:nvSpPr>
        <p:spPr>
          <a:xfrm>
            <a:off x="566013" y="2250045"/>
            <a:ext cx="3928109" cy="783590"/>
          </a:xfrm>
          <a:prstGeom prst="rect">
            <a:avLst/>
          </a:prstGeom>
        </p:spPr>
        <p:txBody>
          <a:bodyPr vert="horz" wrap="square" lIns="0" tIns="0" rIns="0" bIns="0"/>
          <a:p>
            <a:pPr algn="l" rtl="0" eaLnBrk="0">
              <a:lnSpc>
                <a:spcPct val="73000"/>
              </a:lnSpc>
            </a:pPr>
            <a:endParaRPr lang="en-US" altLang="en-US" sz="100" dirty="0"/>
          </a:p>
          <a:p>
            <a:pPr marL="26035" algn="l" rtl="0" eaLnBrk="0">
              <a:lnSpc>
                <a:spcPct val="87000"/>
              </a:lnSpc>
            </a:pPr>
            <a:r>
              <a:rPr sz="3900" b="1" kern="0" spc="40" dirty="0">
                <a:solidFill>
                  <a:srgbClr val="79EFBD">
                    <a:alpha val="100000"/>
                  </a:srgbClr>
                </a:solidFill>
                <a:latin typeface="Alibaba Sans" panose="020B0503020203040204"/>
                <a:ea typeface="Alibaba Sans" panose="020B0503020203040204"/>
                <a:cs typeface="Alibaba Sans" panose="020B0503020203040204"/>
              </a:rPr>
              <a:t>SFP Whitep</a:t>
            </a:r>
            <a:r>
              <a:rPr sz="3900" b="1" kern="0" spc="30" dirty="0">
                <a:solidFill>
                  <a:srgbClr val="79EFBD">
                    <a:alpha val="100000"/>
                  </a:srgbClr>
                </a:solidFill>
                <a:latin typeface="Alibaba Sans" panose="020B0503020203040204"/>
                <a:ea typeface="Alibaba Sans" panose="020B0503020203040204"/>
                <a:cs typeface="Alibaba Sans" panose="020B0503020203040204"/>
              </a:rPr>
              <a:t>aper</a:t>
            </a:r>
            <a:endParaRPr lang="en-US" altLang="en-US" sz="3900" dirty="0"/>
          </a:p>
          <a:p>
            <a:pPr algn="l" rtl="0" eaLnBrk="0">
              <a:lnSpc>
                <a:spcPct val="116000"/>
              </a:lnSpc>
            </a:pPr>
            <a:endParaRPr lang="en-US" altLang="en-US" sz="500" dirty="0">
              <a:latin typeface="Alibaba Sans Viet" panose="020B0503020203040204" charset="0"/>
              <a:cs typeface="Alibaba Sans Viet" panose="020B0503020203040204" charset="0"/>
            </a:endParaRPr>
          </a:p>
          <a:p>
            <a:pPr marL="12700" algn="l" rtl="0" eaLnBrk="0">
              <a:lnSpc>
                <a:spcPct val="84000"/>
              </a:lnSpc>
              <a:spcBef>
                <a:spcPts val="5"/>
              </a:spcBef>
            </a:pPr>
            <a:r>
              <a:rPr lang="en-US" sz="1200" kern="0" spc="0" dirty="0" err="1">
                <a:solidFill>
                  <a:srgbClr val="79EFBD">
                    <a:alpha val="100000"/>
                  </a:srgbClr>
                </a:solidFill>
                <a:latin typeface="Alibaba Sans Viet" panose="020B0503020203040204" charset="0"/>
                <a:ea typeface="Alibaba Sans Thai" panose="020B0503020203040204" charset="-122"/>
                <a:cs typeface="Alibaba Sans Viet" panose="020B0503020203040204" charset="0"/>
              </a:rPr>
              <a:t>Cập</a:t>
            </a:r>
            <a:r>
              <a:rPr lang="en-US" sz="1200" kern="0" spc="0" dirty="0">
                <a:solidFill>
                  <a:srgbClr val="79EFBD">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spc="0" dirty="0" err="1">
                <a:solidFill>
                  <a:srgbClr val="79EFBD">
                    <a:alpha val="100000"/>
                  </a:srgbClr>
                </a:solidFill>
                <a:latin typeface="Alibaba Sans Viet" panose="020B0503020203040204" charset="0"/>
                <a:ea typeface="Alibaba Sans Thai" panose="020B0503020203040204" charset="-122"/>
                <a:cs typeface="Alibaba Sans Viet" panose="020B0503020203040204" charset="0"/>
              </a:rPr>
              <a:t>nhật</a:t>
            </a:r>
            <a:r>
              <a:rPr lang="en-US" sz="1200" kern="0" spc="0" dirty="0">
                <a:solidFill>
                  <a:srgbClr val="79EFBD">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spc="0" dirty="0" err="1">
                <a:solidFill>
                  <a:srgbClr val="79EFBD">
                    <a:alpha val="100000"/>
                  </a:srgbClr>
                </a:solidFill>
                <a:latin typeface="Alibaba Sans Viet" panose="020B0503020203040204" charset="0"/>
                <a:ea typeface="Alibaba Sans Thai" panose="020B0503020203040204" charset="-122"/>
                <a:cs typeface="Alibaba Sans Viet" panose="020B0503020203040204" charset="0"/>
              </a:rPr>
              <a:t>đến</a:t>
            </a:r>
            <a:r>
              <a:rPr lang="en-US" sz="1200" kern="0" spc="0" dirty="0">
                <a:solidFill>
                  <a:srgbClr val="79EFBD">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spc="0" dirty="0" err="1">
                <a:solidFill>
                  <a:srgbClr val="79EFBD">
                    <a:alpha val="100000"/>
                  </a:srgbClr>
                </a:solidFill>
                <a:latin typeface="Alibaba Sans Viet" panose="020B0503020203040204" charset="0"/>
                <a:ea typeface="Alibaba Sans Thai" panose="020B0503020203040204" charset="-122"/>
                <a:cs typeface="Alibaba Sans Viet" panose="020B0503020203040204" charset="0"/>
              </a:rPr>
              <a:t>tháng</a:t>
            </a:r>
            <a:r>
              <a:rPr lang="en-US" sz="1200" kern="0" spc="0" dirty="0">
                <a:solidFill>
                  <a:srgbClr val="79EFBD">
                    <a:alpha val="100000"/>
                  </a:srgbClr>
                </a:solidFill>
                <a:latin typeface="Alibaba Sans Viet" panose="020B0503020203040204" charset="0"/>
                <a:ea typeface="Alibaba Sans Thai" panose="020B0503020203040204" charset="-122"/>
                <a:cs typeface="Alibaba Sans Viet" panose="020B0503020203040204" charset="0"/>
              </a:rPr>
              <a:t> 7/2023</a:t>
            </a:r>
            <a:endParaRPr lang="en-US" altLang="en-US" sz="1200" dirty="0">
              <a:latin typeface="Alibaba Sans Viet" panose="020B0503020203040204" charset="0"/>
              <a:ea typeface="Alibaba Sans Thai" panose="020B0503020203040204" charset="-122"/>
              <a:cs typeface="Alibaba Sans Viet" panose="020B0503020203040204" charset="0"/>
            </a:endParaRPr>
          </a:p>
        </p:txBody>
      </p:sp>
      <p:pic>
        <p:nvPicPr>
          <p:cNvPr id="8" name="picture 8"/>
          <p:cNvPicPr>
            <a:picLocks noChangeAspect="1"/>
          </p:cNvPicPr>
          <p:nvPr>
            <p:custDataLst>
              <p:tags r:id="rId4"/>
            </p:custDataLst>
          </p:nvPr>
        </p:nvPicPr>
        <p:blipFill>
          <a:blip r:embed="rId5"/>
          <a:stretch>
            <a:fillRect/>
          </a:stretch>
        </p:blipFill>
        <p:spPr>
          <a:xfrm rot="21600000">
            <a:off x="571500" y="1644396"/>
            <a:ext cx="1603247" cy="356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70" name="textbox 70"/>
          <p:cNvSpPr/>
          <p:nvPr>
            <p:custDataLst>
              <p:tags r:id="rId3"/>
            </p:custDataLst>
          </p:nvPr>
        </p:nvSpPr>
        <p:spPr>
          <a:xfrm>
            <a:off x="507365" y="1278890"/>
            <a:ext cx="4733290" cy="2590165"/>
          </a:xfrm>
          <a:prstGeom prst="rect">
            <a:avLst/>
          </a:prstGeom>
        </p:spPr>
        <p:txBody>
          <a:bodyPr vert="horz" wrap="square" lIns="0" tIns="0" rIns="0" bIns="0"/>
          <a:p>
            <a:pPr indent="0" algn="l" rtl="0" eaLnBrk="0" fontAlgn="auto">
              <a:lnSpc>
                <a:spcPct val="120000"/>
              </a:lnSpc>
            </a:pPr>
            <a:endParaRPr lang="en-US" altLang="en-US" sz="100" dirty="0"/>
          </a:p>
          <a:p>
            <a:pPr marL="17780" indent="0" algn="l" rtl="0" eaLnBrk="0" fontAlgn="auto">
              <a:lnSpc>
                <a:spcPct val="120000"/>
              </a:lnSpc>
            </a:pP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là nền tảng ví tiền điện tử toàn diện duy nhất cung cấp các giải pháp quản lý tài sản đa dạng và độc đáo cho các nhà đầu tư đang tìm kiếm cách thuận tiện và tự tin để tạo tài sản theo ý muốn của riêng họ. Sứ mệnh cốt lõi của chúng tôi là trao quyền cho các nhà đầu tư hướng tới cơ hội tài chính và tự do trong thế giới phi tập trung.</a:t>
            </a:r>
            <a:endParaRPr lang="en-US"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endParaRPr>
          </a:p>
          <a:p>
            <a:pPr marL="17780" indent="0" algn="l" rtl="0" eaLnBrk="0" fontAlgn="auto">
              <a:lnSpc>
                <a:spcPct val="120000"/>
              </a:lnSpc>
            </a:pPr>
            <a:endPar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endParaRPr>
          </a:p>
          <a:p>
            <a:pPr marL="17780" indent="0" algn="l" rtl="0" eaLnBrk="0" fontAlgn="auto">
              <a:lnSpc>
                <a:spcPct val="120000"/>
              </a:lnSpc>
            </a:pP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là ví cứng đầu tiên được </a:t>
            </a: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Binance</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Labs</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đầu tư. Được thành lập vào năm 2018 bởi một đội ngũ các kỹ sư bảo mật, khoa học dữ liệu và phần cứng, </a:t>
            </a: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đã phát triển mạnh mẽ về quy mô và các dịch vụ cung cấp. Đến ngày hôm nay, </a:t>
            </a:r>
            <a:r>
              <a:rPr lang="vi-VN" sz="1200" kern="0" spc="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cung cấp một bộ sưu tập toàn diện của các ví cứng, ví di động và ví mở rộng cho </a:t>
            </a:r>
            <a:r>
              <a:rPr lang="en-US" sz="1200" kern="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đông</a:t>
            </a:r>
            <a:r>
              <a:rPr lang="en-US" sz="1200" kern="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đảo</a:t>
            </a:r>
            <a:r>
              <a:rPr lang="en-US" sz="1200" kern="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mọi</a:t>
            </a:r>
            <a:r>
              <a:rPr lang="en-US" sz="1200" kern="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rPr>
              <a:t> </a:t>
            </a:r>
            <a:r>
              <a:rPr lang="en-US" sz="1200" kern="0" dirty="0" err="1">
                <a:solidFill>
                  <a:srgbClr val="FFFFFF">
                    <a:alpha val="100000"/>
                  </a:srgbClr>
                </a:solidFill>
                <a:latin typeface="Alibaba Sans Viet" panose="020B0503020203040204" charset="0"/>
                <a:ea typeface="Alibaba Sans Thai" panose="020B0503020203040204" charset="-122"/>
                <a:cs typeface="Alibaba Sans Viet" panose="020B0503020203040204" charset="0"/>
              </a:rPr>
              <a:t>người</a:t>
            </a:r>
            <a:endParaRPr lang="vi-VN" sz="1200" kern="0" spc="0" dirty="0">
              <a:solidFill>
                <a:srgbClr val="FFFFFF">
                  <a:alpha val="100000"/>
                </a:srgbClr>
              </a:solidFill>
              <a:latin typeface="Alibaba Sans Viet" panose="020B0503020203040204" charset="0"/>
              <a:ea typeface="Alibaba Sans Thai" panose="020B0503020203040204" charset="-122"/>
              <a:cs typeface="Alibaba Sans Viet" panose="020B0503020203040204" charset="0"/>
            </a:endParaRPr>
          </a:p>
        </p:txBody>
      </p:sp>
      <p:pic>
        <p:nvPicPr>
          <p:cNvPr id="72" name="picture 72"/>
          <p:cNvPicPr>
            <a:picLocks noChangeAspect="1"/>
          </p:cNvPicPr>
          <p:nvPr>
            <p:custDataLst>
              <p:tags r:id="rId4"/>
            </p:custDataLst>
          </p:nvPr>
        </p:nvPicPr>
        <p:blipFill>
          <a:blip r:embed="rId5"/>
          <a:stretch>
            <a:fillRect/>
          </a:stretch>
        </p:blipFill>
        <p:spPr>
          <a:xfrm rot="21600000">
            <a:off x="5655563" y="1228343"/>
            <a:ext cx="3204972" cy="2904744"/>
          </a:xfrm>
          <a:prstGeom prst="rect">
            <a:avLst/>
          </a:prstGeom>
        </p:spPr>
      </p:pic>
      <p:sp>
        <p:nvSpPr>
          <p:cNvPr id="74" name="textbox 74"/>
          <p:cNvSpPr/>
          <p:nvPr>
            <p:custDataLst>
              <p:tags r:id="rId6"/>
            </p:custDataLst>
          </p:nvPr>
        </p:nvSpPr>
        <p:spPr>
          <a:xfrm>
            <a:off x="507364" y="509617"/>
            <a:ext cx="3116361"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Đôi</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điều</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về</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SafePal</a:t>
            </a:r>
            <a:endParaRPr lang="en-US" altLang="en-US" sz="2400" dirty="0">
              <a:latin typeface="Alibaba Sans Viet" panose="020B0503020203040204" charset="0"/>
              <a:cs typeface="Alibaba Sans Viet" panose="020B050302020304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80" name="textbox 80"/>
          <p:cNvSpPr/>
          <p:nvPr>
            <p:custDataLst>
              <p:tags r:id="rId1"/>
            </p:custDataLst>
          </p:nvPr>
        </p:nvSpPr>
        <p:spPr>
          <a:xfrm>
            <a:off x="1262748" y="1862023"/>
            <a:ext cx="6759575" cy="875664"/>
          </a:xfrm>
          <a:prstGeom prst="rect">
            <a:avLst/>
          </a:prstGeom>
        </p:spPr>
        <p:txBody>
          <a:bodyPr vert="horz" wrap="square" lIns="0" tIns="0" rIns="0" bIns="0"/>
          <a:p>
            <a:pPr algn="l" rtl="0" eaLnBrk="0">
              <a:lnSpc>
                <a:spcPct val="83000"/>
              </a:lnSpc>
            </a:pPr>
            <a:endParaRPr lang="en-US" altLang="en-US" sz="100" dirty="0"/>
          </a:p>
          <a:p>
            <a:pPr marL="12700" algn="ctr" rtl="0" eaLnBrk="0">
              <a:lnSpc>
                <a:spcPts val="4745"/>
              </a:lnSpc>
            </a:pPr>
            <a:r>
              <a:rPr lang="en-US" sz="3200" kern="0" spc="6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An </a:t>
            </a:r>
            <a:r>
              <a:rPr lang="en-US" sz="3200" kern="0" spc="6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toàn</a:t>
            </a:r>
            <a:r>
              <a:rPr lang="en-US" sz="3200" kern="0" spc="6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3200" kern="0" spc="6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Ngủ</a:t>
            </a:r>
            <a:r>
              <a:rPr lang="en-US" sz="3200" kern="0" spc="6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3200" kern="0" spc="6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ngon</a:t>
            </a:r>
            <a:r>
              <a:rPr lang="en-US" sz="3200" kern="0" spc="6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3200" kern="0" spc="6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với</a:t>
            </a:r>
            <a:r>
              <a:rPr lang="en-US" sz="3200" kern="0" spc="6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3200" kern="0" spc="6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SafePal</a:t>
            </a:r>
            <a:endParaRPr lang="en-US" altLang="en-US" sz="3200" dirty="0">
              <a:latin typeface="Alibaba Sans Viet" panose="020B0503020203040204" charset="0"/>
              <a:cs typeface="Alibaba Sans Viet" panose="020B0503020203040204" charset="0"/>
            </a:endParaRPr>
          </a:p>
          <a:p>
            <a:pPr marL="78740" algn="ctr" rtl="0" eaLnBrk="0">
              <a:lnSpc>
                <a:spcPts val="1310"/>
              </a:lnSpc>
              <a:spcBef>
                <a:spcPts val="0"/>
              </a:spcBef>
            </a:pPr>
            <a:r>
              <a:rPr lang="vi-VN" sz="900" kern="0" spc="70" dirty="0" err="1">
                <a:solidFill>
                  <a:srgbClr val="0D0B33">
                    <a:alpha val="100000"/>
                  </a:srgbClr>
                </a:solidFill>
                <a:latin typeface="Alibaba Sans Viet" panose="020B0503020203040204" charset="0"/>
                <a:ea typeface="Arial" panose="020B0604020202020204"/>
                <a:cs typeface="Alibaba Sans Viet" panose="020B0503020203040204" charset="0"/>
              </a:rPr>
              <a:t>SafePal</a:t>
            </a:r>
            <a:r>
              <a:rPr lang="vi-VN" sz="900" kern="0" spc="70" dirty="0">
                <a:solidFill>
                  <a:srgbClr val="0D0B33">
                    <a:alpha val="100000"/>
                  </a:srgbClr>
                </a:solidFill>
                <a:latin typeface="Alibaba Sans Viet" panose="020B0503020203040204" charset="0"/>
                <a:ea typeface="Arial" panose="020B0604020202020204"/>
                <a:cs typeface="Alibaba Sans Viet" panose="020B0503020203040204" charset="0"/>
              </a:rPr>
              <a:t> cung cấp một bộ sưu tập đầy đủ các giải pháp ví phi tập trung an toàn và dễ sử dụng để bảo vệ các khóa riêng tư của bạn.</a:t>
            </a:r>
            <a:endParaRPr lang="en-US" altLang="en-US" sz="900" dirty="0">
              <a:latin typeface="Alibaba Sans Viet" panose="020B0503020203040204" charset="0"/>
              <a:cs typeface="Alibaba Sans Viet" panose="020B050302020304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90" name="rect"/>
          <p:cNvSpPr/>
          <p:nvPr>
            <p:custDataLst>
              <p:tags r:id="rId3"/>
            </p:custDataLst>
          </p:nvPr>
        </p:nvSpPr>
        <p:spPr>
          <a:xfrm>
            <a:off x="2726690" y="275590"/>
            <a:ext cx="1245235"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3" name="textbox 86"/>
          <p:cNvSpPr/>
          <p:nvPr>
            <p:custDataLst>
              <p:tags r:id="rId4"/>
            </p:custDataLst>
          </p:nvPr>
        </p:nvSpPr>
        <p:spPr>
          <a:xfrm>
            <a:off x="539115" y="1345565"/>
            <a:ext cx="5285105" cy="3385185"/>
          </a:xfrm>
          <a:prstGeom prst="rect">
            <a:avLst/>
          </a:prstGeom>
        </p:spPr>
        <p:txBody>
          <a:bodyPr vert="horz" wrap="square" lIns="0" tIns="0" rIns="0" bIns="0"/>
          <a:p>
            <a:pPr algn="l" rtl="0" eaLnBrk="0">
              <a:lnSpc>
                <a:spcPct val="92000"/>
              </a:lnSpc>
            </a:pPr>
            <a:endParaRPr lang="vi-VN" altLang="en-US" sz="100" dirty="0"/>
          </a:p>
          <a:p>
            <a:pPr marL="12700" indent="3175" algn="l" rtl="0" eaLnBrk="0" fontAlgn="auto">
              <a:lnSpc>
                <a:spcPct val="10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Hoàn toàn bị cách ly và ngoại tuyến 100%, không có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Bluetooth</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không có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WiFi</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không có NFC hoặc bất kỳ sóng vô tuyến nào khác, giữ cho khóa riêng tư của bạn ngoại tuyến và an toàn.</a:t>
            </a:r>
            <a:endParaRPr lang="vi-VN" altLang="en-US" sz="1200" dirty="0">
              <a:latin typeface="Alibaba Sans Viet" panose="020B0503020203040204" charset="0"/>
              <a:cs typeface="Alibaba Sans Viet" panose="020B0503020203040204" charset="0"/>
            </a:endParaRPr>
          </a:p>
          <a:p>
            <a:pPr marL="16510" indent="-635" algn="l" rtl="0" eaLnBrk="0" fontAlgn="auto">
              <a:lnSpc>
                <a:spcPct val="100000"/>
              </a:lnSpc>
              <a:spcBef>
                <a:spcPts val="660"/>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Thân thiện với điện thoại di động, quản lý tiền mã hóa bất cứ lúc nào, bất cứ nơi đâu mà không cần máy tính xách tay hay cáp USB.</a:t>
            </a:r>
            <a:endPar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6510" indent="-635" algn="l" rtl="0" eaLnBrk="0" fontAlgn="auto">
              <a:lnSpc>
                <a:spcPct val="100000"/>
              </a:lnSpc>
              <a:spcBef>
                <a:spcPts val="660"/>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Màn hình IPS độ phân giải cao 1.3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inch</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để hiển thị chi tiết giao dịch.</a:t>
            </a:r>
            <a:endPar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6510" indent="-635" algn="l" rtl="0" eaLnBrk="0" fontAlgn="auto">
              <a:lnSpc>
                <a:spcPct val="100000"/>
              </a:lnSpc>
              <a:spcBef>
                <a:spcPts val="660"/>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Bàn điều khiển dễ dàng để điều hướng thuận tiện, lý tưởng cho người mới bắt đầu sử dụng tiền mã hóa.</a:t>
            </a:r>
            <a:endParaRPr lang="vi-VN" altLang="en-US" sz="1200" dirty="0">
              <a:latin typeface="Alibaba Sans Viet" panose="020B0503020203040204" charset="0"/>
              <a:cs typeface="Alibaba Sans Viet" panose="020B0503020203040204" charset="0"/>
            </a:endParaRPr>
          </a:p>
          <a:p>
            <a:pPr marL="15875" algn="l" rtl="0" eaLnBrk="0" fontAlgn="auto">
              <a:lnSpc>
                <a:spcPct val="100000"/>
              </a:lnSpc>
              <a:spcBef>
                <a:spcPts val="635"/>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Hỗ trợ 15 ngôn ngữ và hơn 100 chuỗi </a:t>
            </a:r>
            <a:r>
              <a:rPr lang="vi-VN" sz="12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blockchain</a:t>
            </a:r>
            <a:r>
              <a:rPr lang="vi-VN" sz="12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vi-VN" altLang="en-US" sz="1200" dirty="0">
              <a:latin typeface="Alibaba Sans Viet" panose="020B0503020203040204" charset="0"/>
              <a:cs typeface="Alibaba Sans Viet" panose="020B0503020203040204" charset="0"/>
            </a:endParaRPr>
          </a:p>
          <a:p>
            <a:pPr marL="15875" algn="l" rtl="0" eaLnBrk="0" fontAlgn="auto">
              <a:lnSpc>
                <a:spcPct val="100000"/>
              </a:lnSpc>
              <a:spcBef>
                <a:spcPts val="635"/>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Đề xuất giá cả cạnh tranh nhất trong lĩnh vực này (49.99 USD).</a:t>
            </a:r>
            <a:endPar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5875" algn="l" rtl="0" eaLnBrk="0" fontAlgn="auto">
              <a:lnSpc>
                <a:spcPct val="100000"/>
              </a:lnSpc>
              <a:spcBef>
                <a:spcPts val="635"/>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40" dirty="0">
                <a:solidFill>
                  <a:schemeClr val="bg1"/>
                </a:solidFill>
                <a:latin typeface="Alibaba Sans Viet" panose="020B0503020203040204" charset="0"/>
                <a:ea typeface="Wingdings" panose="05000000000000000000"/>
                <a:cs typeface="Alibaba Sans Viet" panose="020B0503020203040204" charset="0"/>
              </a:rPr>
              <a:t>Được bán tại 196 quốc gia và vùng lãnh thổ.</a:t>
            </a:r>
            <a:r>
              <a:rPr lang="en-US" sz="1200" kern="0" spc="-40" dirty="0">
                <a:solidFill>
                  <a:schemeClr val="bg1"/>
                </a:solidFill>
                <a:latin typeface="Alibaba Sans Viet" panose="020B0503020203040204" charset="0"/>
                <a:ea typeface="Wingdings" panose="05000000000000000000"/>
                <a:cs typeface="Alibaba Sans Viet" panose="020B0503020203040204" charset="0"/>
              </a:rPr>
              <a:t> </a:t>
            </a:r>
            <a:endParaRPr lang="en-US" sz="1200" kern="0" spc="-40" dirty="0">
              <a:solidFill>
                <a:schemeClr val="bg1"/>
              </a:solidFill>
              <a:latin typeface="Alibaba Sans Viet" panose="020B0503020203040204" charset="0"/>
              <a:ea typeface="Wingdings" panose="05000000000000000000"/>
              <a:cs typeface="Alibaba Sans Viet" panose="020B0503020203040204" charset="0"/>
            </a:endParaRPr>
          </a:p>
          <a:p>
            <a:pPr marL="15875" algn="l" rtl="0" eaLnBrk="0" fontAlgn="auto">
              <a:lnSpc>
                <a:spcPct val="100000"/>
              </a:lnSpc>
              <a:spcBef>
                <a:spcPts val="635"/>
              </a:spcBef>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40" dirty="0">
                <a:solidFill>
                  <a:schemeClr val="bg1"/>
                </a:solidFill>
                <a:latin typeface="Alibaba Sans Viet" panose="020B0503020203040204" charset="0"/>
                <a:ea typeface="Wingdings" panose="05000000000000000000"/>
                <a:cs typeface="Alibaba Sans Viet" panose="020B0503020203040204" charset="0"/>
              </a:rPr>
              <a:t>Mạng phân phối rộng rãi tại hơn 30 quốc gia.</a:t>
            </a:r>
            <a:endParaRPr lang="vi-VN" altLang="en-US" sz="1200" dirty="0">
              <a:solidFill>
                <a:schemeClr val="bg1"/>
              </a:solidFill>
              <a:latin typeface="Alibaba Sans Viet" panose="020B0503020203040204" charset="0"/>
              <a:cs typeface="Alibaba Sans Viet" panose="020B0503020203040204" charset="0"/>
            </a:endParaRPr>
          </a:p>
        </p:txBody>
      </p:sp>
      <p:pic>
        <p:nvPicPr>
          <p:cNvPr id="4" name="picture 88"/>
          <p:cNvPicPr>
            <a:picLocks noChangeAspect="1"/>
          </p:cNvPicPr>
          <p:nvPr>
            <p:custDataLst>
              <p:tags r:id="rId5"/>
            </p:custDataLst>
          </p:nvPr>
        </p:nvPicPr>
        <p:blipFill>
          <a:blip r:embed="rId6"/>
          <a:stretch>
            <a:fillRect/>
          </a:stretch>
        </p:blipFill>
        <p:spPr>
          <a:xfrm rot="21600000">
            <a:off x="6024371" y="1607820"/>
            <a:ext cx="2292095" cy="2375915"/>
          </a:xfrm>
          <a:prstGeom prst="rect">
            <a:avLst/>
          </a:prstGeom>
        </p:spPr>
      </p:pic>
      <p:grpSp>
        <p:nvGrpSpPr>
          <p:cNvPr id="5" name="group 2"/>
          <p:cNvGrpSpPr/>
          <p:nvPr/>
        </p:nvGrpSpPr>
        <p:grpSpPr>
          <a:xfrm rot="21600000">
            <a:off x="420853" y="275844"/>
            <a:ext cx="6938490" cy="673079"/>
            <a:chOff x="-12700" y="0"/>
            <a:chExt cx="6938490" cy="673079"/>
          </a:xfrm>
        </p:grpSpPr>
        <p:sp>
          <p:nvSpPr>
            <p:cNvPr id="6" name="rect"/>
            <p:cNvSpPr/>
            <p:nvPr>
              <p:custDataLst>
                <p:tags r:id="rId7"/>
              </p:custDataLst>
            </p:nvPr>
          </p:nvSpPr>
          <p:spPr>
            <a:xfrm>
              <a:off x="2292882" y="0"/>
              <a:ext cx="1245107" cy="571500"/>
            </a:xfrm>
            <a:prstGeom prst="rect">
              <a:avLst/>
            </a:prstGeom>
            <a:solidFill>
              <a:srgbClr val="0C0A32">
                <a:alpha val="100000"/>
              </a:srgbClr>
            </a:solidFill>
            <a:ln cap="flat">
              <a:noFill/>
              <a:prstDash val="solid"/>
              <a:miter lim="0"/>
            </a:ln>
          </p:spPr>
          <p:txBody>
            <a:bodyPr rtlCol="0"/>
            <a:p>
              <a:pPr algn="ctr"/>
              <a:endParaRPr lang="zh-CN" altLang="en-US"/>
            </a:p>
          </p:txBody>
        </p:sp>
        <p:sp>
          <p:nvSpPr>
            <p:cNvPr id="7" name="textbox 92"/>
            <p:cNvSpPr/>
            <p:nvPr>
              <p:custDataLst>
                <p:tags r:id="rId8"/>
              </p:custDataLst>
            </p:nvPr>
          </p:nvSpPr>
          <p:spPr>
            <a:xfrm>
              <a:off x="-12700" y="229849"/>
              <a:ext cx="693849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Các</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sản</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phẩm</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Ví</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cứng</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cho</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bảo</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mật</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cực</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11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cao</a:t>
              </a:r>
              <a:r>
                <a:rPr lang="en-US" sz="2400" kern="0" spc="11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a:t>
              </a:r>
              <a:endParaRPr lang="en-US" altLang="en-US" sz="2400" dirty="0">
                <a:latin typeface="Alibaba Sans Viet" panose="020B0503020203040204" charset="0"/>
                <a:cs typeface="Alibaba Sans Viet" panose="020B0503020203040204" charset="0"/>
              </a:endParaRPr>
            </a:p>
          </p:txBody>
        </p:sp>
      </p:grpSp>
      <p:sp>
        <p:nvSpPr>
          <p:cNvPr id="8" name="textbox 96"/>
          <p:cNvSpPr/>
          <p:nvPr>
            <p:custDataLst>
              <p:tags r:id="rId9"/>
            </p:custDataLst>
          </p:nvPr>
        </p:nvSpPr>
        <p:spPr>
          <a:xfrm>
            <a:off x="814070" y="4731385"/>
            <a:ext cx="3664585" cy="313690"/>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rPr>
              <a:t>*</a:t>
            </a:r>
            <a:r>
              <a:rPr sz="800" kern="0" spc="6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Dữ liệu được cập nhật lần cuối vào tháng 4 </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năm 2023.</a:t>
            </a:r>
            <a:endParaRPr lang="en-US" altLang="en-US" sz="800" dirty="0">
              <a:latin typeface="Alibaba Sans Viet" panose="020B0503020203040204" charset="0"/>
              <a:cs typeface="Alibaba Sans Viet" panose="020B050302020304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 name="picture 104"/>
          <p:cNvPicPr>
            <a:picLocks noChangeAspect="1"/>
          </p:cNvPicPr>
          <p:nvPr>
            <p:custDataLst>
              <p:tags r:id="rId3"/>
            </p:custDataLst>
          </p:nvPr>
        </p:nvPicPr>
        <p:blipFill>
          <a:blip r:embed="rId4"/>
          <a:stretch>
            <a:fillRect/>
          </a:stretch>
        </p:blipFill>
        <p:spPr>
          <a:xfrm rot="21600000">
            <a:off x="5387340" y="1126235"/>
            <a:ext cx="3086100" cy="3194304"/>
          </a:xfrm>
          <a:prstGeom prst="rect">
            <a:avLst/>
          </a:prstGeom>
        </p:spPr>
      </p:pic>
      <p:sp>
        <p:nvSpPr>
          <p:cNvPr id="3" name="textbox 106"/>
          <p:cNvSpPr/>
          <p:nvPr>
            <p:custDataLst>
              <p:tags r:id="rId5"/>
            </p:custDataLst>
          </p:nvPr>
        </p:nvSpPr>
        <p:spPr>
          <a:xfrm>
            <a:off x="509472" y="1538909"/>
            <a:ext cx="4781435" cy="1991995"/>
          </a:xfrm>
          <a:prstGeom prst="rect">
            <a:avLst/>
          </a:prstGeom>
        </p:spPr>
        <p:txBody>
          <a:bodyPr vert="horz" wrap="square" lIns="0" tIns="0" rIns="0" bIns="0"/>
          <a:p>
            <a:pPr algn="l" rtl="0" eaLnBrk="0">
              <a:lnSpc>
                <a:spcPct val="92000"/>
              </a:lnSpc>
            </a:pPr>
            <a:endParaRPr lang="en-US" altLang="en-US" sz="100" dirty="0"/>
          </a:p>
          <a:p>
            <a:pPr marL="18415" indent="3175"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100% phi tập trung, giữ khóa riêng tư trong môi trường điện thoại di động riêng của cá nhân</a:t>
            </a:r>
            <a:endPar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8415" indent="3175"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Nhập hoặc tạo ví thông qua cụm từ ghi nhớ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mnemonic</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phrase</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khóa riêng tư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private</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keys</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Keystore</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và nhiều hơn thế nữa.</a:t>
            </a:r>
            <a:endPar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8415" indent="3175"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Chỉ mất một phút để thiết lập, lý tưởng cho người mới sử dụng tiền mã hóa.</a:t>
            </a:r>
            <a:endPar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8415" indent="3175"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Quản</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lý</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tài</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sản</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tiền</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mã</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hóa</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và</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truy</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cập</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vào</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vô</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số</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ứng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dụng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phi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tập</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trung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DApps</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ngay</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tại</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đầu</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ngón</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tay</a:t>
            </a:r>
            <a:endPar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8415" indent="3175"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vi-VN" sz="12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Hỗ trợ 15 ngôn ngữ và hơn 100 chuỗi </a:t>
            </a:r>
            <a:r>
              <a:rPr lang="vi-VN" sz="12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blockchain</a:t>
            </a:r>
            <a:r>
              <a:rPr lang="vi-VN" sz="12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p:txBody>
      </p:sp>
      <p:sp>
        <p:nvSpPr>
          <p:cNvPr id="4" name="textbox 108"/>
          <p:cNvSpPr/>
          <p:nvPr>
            <p:custDataLst>
              <p:tags r:id="rId6"/>
            </p:custDataLst>
          </p:nvPr>
        </p:nvSpPr>
        <p:spPr>
          <a:xfrm>
            <a:off x="463550" y="505460"/>
            <a:ext cx="855726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vi-VN"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Ví phần mềm cho trải nghiệm người dùng dễ tiếp cận.</a:t>
            </a:r>
            <a:endParaRPr lang="en-US" altLang="en-US" sz="2400" dirty="0">
              <a:latin typeface="Alibaba Sans Viet" panose="020B0503020203040204" charset="0"/>
              <a:cs typeface="Alibaba Sans Viet" panose="020B0503020203040204" charset="0"/>
            </a:endParaRPr>
          </a:p>
        </p:txBody>
      </p:sp>
      <p:sp>
        <p:nvSpPr>
          <p:cNvPr id="5" name="textbox 110"/>
          <p:cNvSpPr/>
          <p:nvPr>
            <p:custDataLst>
              <p:tags r:id="rId7"/>
            </p:custDataLst>
          </p:nvPr>
        </p:nvSpPr>
        <p:spPr>
          <a:xfrm>
            <a:off x="814070" y="4731385"/>
            <a:ext cx="2908935" cy="177800"/>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panose="020B0503020203040204"/>
                <a:ea typeface="Alibaba Sans" panose="020B0503020203040204"/>
                <a:cs typeface="Alibaba Sans" panose="020B0503020203040204"/>
              </a:rPr>
              <a:t>*</a:t>
            </a:r>
            <a:r>
              <a:rPr sz="800" kern="0" spc="60" dirty="0">
                <a:solidFill>
                  <a:srgbClr val="FFFFFF">
                    <a:alpha val="100000"/>
                  </a:srgbClr>
                </a:solidFill>
                <a:latin typeface="Alibaba Sans" panose="020B0503020203040204"/>
                <a:ea typeface="Alibaba Sans" panose="020B0503020203040204"/>
                <a:cs typeface="Alibaba Sans" panose="020B0503020203040204"/>
              </a:rPr>
              <a:t> </a:t>
            </a:r>
            <a:r>
              <a:rPr lang="vi-VN" sz="800" kern="0" spc="-10" dirty="0">
                <a:solidFill>
                  <a:srgbClr val="FFFFFF">
                    <a:alpha val="100000"/>
                  </a:srgbClr>
                </a:solidFill>
                <a:latin typeface="Alibaba Sans" panose="020B0503020203040204"/>
                <a:ea typeface="Alibaba Sans" panose="020B0503020203040204"/>
                <a:cs typeface="Alibaba Sans" panose="020B0503020203040204"/>
              </a:rPr>
              <a:t>Dữ liệu được cập nhật lần cuối vào tháng 4 năm 2023.</a:t>
            </a:r>
            <a:endParaRPr lang="en-US" alt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16" name="textbox 116"/>
          <p:cNvSpPr/>
          <p:nvPr>
            <p:custDataLst>
              <p:tags r:id="rId3"/>
            </p:custDataLst>
          </p:nvPr>
        </p:nvSpPr>
        <p:spPr>
          <a:xfrm>
            <a:off x="539648" y="1502079"/>
            <a:ext cx="4867275" cy="1734185"/>
          </a:xfrm>
          <a:prstGeom prst="rect">
            <a:avLst/>
          </a:prstGeom>
        </p:spPr>
        <p:txBody>
          <a:bodyPr vert="horz" wrap="square" lIns="0" tIns="0" rIns="0" bIns="0"/>
          <a:p>
            <a:pPr algn="l" rtl="0" eaLnBrk="0">
              <a:lnSpc>
                <a:spcPct val="79000"/>
              </a:lnSpc>
            </a:pPr>
            <a:endParaRPr lang="en-US" altLang="en-US" sz="100" dirty="0"/>
          </a:p>
          <a:p>
            <a:pPr marL="22860" indent="0"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vi-VN"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Quản lý cả chuỗi tương thích EVM và không tương thích EVM tại một nơi duy nhất</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22860" indent="0"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Luôn</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kết</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nối</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với</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ứng</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dụng</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phi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tập</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trung</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DApps</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chuỗi</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khác</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nhau</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dù</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bạn</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chuyển</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sang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chuỗi</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nào</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đi</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nữa</a:t>
            </a:r>
            <a:r>
              <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22860" indent="0"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Cung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cấp</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bảo</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mật</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cao</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cấp</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bằng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cách</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liên</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kết</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cứng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hoặc</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di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động</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với</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mở</a:t>
            </a:r>
            <a:r>
              <a:rPr lang="en-US" sz="12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rộng</a:t>
            </a:r>
            <a:endParaRPr lang="en-US" altLang="en-US" sz="1200" dirty="0">
              <a:latin typeface="Alibaba Sans Viet" panose="020B0503020203040204" charset="0"/>
              <a:cs typeface="Alibaba Sans Viet" panose="020B0503020203040204" charset="0"/>
            </a:endParaRPr>
          </a:p>
          <a:p>
            <a:pPr indent="0" algn="l" rtl="0" eaLnBrk="0" fontAlgn="auto">
              <a:lnSpc>
                <a:spcPct val="120000"/>
              </a:lnSpc>
            </a:pPr>
            <a:r>
              <a:rPr lang="en-US" altLang="zh-CN" sz="1200">
                <a:solidFill>
                  <a:srgbClr val="79EFBD"/>
                </a:solidFill>
                <a:latin typeface="Alibaba Sans Viet" panose="020B0503020203040204" charset="0"/>
                <a:cs typeface="Alibaba Sans Viet" panose="020B0503020203040204" charset="0"/>
                <a:sym typeface="Wingdings" panose="05000000000000000000"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Một cú nhấp chuột để kết nối với các ví khác như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Metamask</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Trustwallet</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Ledger</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imToken</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và nhiều hơn thế nữa.</a:t>
            </a:r>
            <a:endParaRPr lang="en-US" altLang="en-US" sz="1200" dirty="0">
              <a:latin typeface="Alibaba Sans Viet" panose="020B0503020203040204" charset="0"/>
              <a:cs typeface="Alibaba Sans Viet" panose="020B0503020203040204" charset="0"/>
            </a:endParaRPr>
          </a:p>
        </p:txBody>
      </p:sp>
      <p:pic>
        <p:nvPicPr>
          <p:cNvPr id="118" name="picture 118"/>
          <p:cNvPicPr>
            <a:picLocks noChangeAspect="1"/>
          </p:cNvPicPr>
          <p:nvPr>
            <p:custDataLst>
              <p:tags r:id="rId4"/>
            </p:custDataLst>
          </p:nvPr>
        </p:nvPicPr>
        <p:blipFill>
          <a:blip r:embed="rId5"/>
          <a:stretch>
            <a:fillRect/>
          </a:stretch>
        </p:blipFill>
        <p:spPr>
          <a:xfrm rot="21600000">
            <a:off x="5785503" y="1287371"/>
            <a:ext cx="2294344" cy="2913179"/>
          </a:xfrm>
          <a:prstGeom prst="rect">
            <a:avLst/>
          </a:prstGeom>
        </p:spPr>
      </p:pic>
      <p:sp>
        <p:nvSpPr>
          <p:cNvPr id="120" name="textbox 120"/>
          <p:cNvSpPr/>
          <p:nvPr>
            <p:custDataLst>
              <p:tags r:id="rId6"/>
            </p:custDataLst>
          </p:nvPr>
        </p:nvSpPr>
        <p:spPr>
          <a:xfrm>
            <a:off x="421005" y="505460"/>
            <a:ext cx="6806565"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vi-VN"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Ví mở rộng cho trải nghiệm mượt mà trên máy tính để bàn.</a:t>
            </a:r>
            <a:endParaRPr lang="vi-VN" altLang="en-US"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endParaRPr>
          </a:p>
        </p:txBody>
      </p:sp>
      <p:sp>
        <p:nvSpPr>
          <p:cNvPr id="122" name="textbox 122"/>
          <p:cNvSpPr/>
          <p:nvPr>
            <p:custDataLst>
              <p:tags r:id="rId7"/>
            </p:custDataLst>
          </p:nvPr>
        </p:nvSpPr>
        <p:spPr>
          <a:xfrm>
            <a:off x="852170" y="4731385"/>
            <a:ext cx="3330575" cy="177165"/>
          </a:xfrm>
          <a:prstGeom prst="rect">
            <a:avLst/>
          </a:prstGeom>
        </p:spPr>
        <p:txBody>
          <a:bodyPr vert="horz" wrap="square" lIns="0" tIns="0" rIns="0" bIns="0"/>
          <a:p>
            <a:pPr algn="l" rtl="0" eaLnBrk="0">
              <a:lnSpc>
                <a:spcPct val="81000"/>
              </a:lnSpc>
            </a:pPr>
            <a:endParaRPr lang="en-US" altLang="en-US" sz="100" dirty="0"/>
          </a:p>
          <a:p>
            <a:pPr marL="12700" algn="l" rtl="0" eaLnBrk="0">
              <a:lnSpc>
                <a:spcPct val="85000"/>
              </a:lnSpc>
            </a:pP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6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Dữ liệu được cập nhật lần cuối vào tháng 4 năm 2023.</a:t>
            </a:r>
            <a:endParaRPr lang="en-US" altLang="en-US" sz="800" dirty="0">
              <a:latin typeface="Alibaba Sans Viet" panose="020B0503020203040204" charset="0"/>
              <a:cs typeface="Alibaba Sans Viet" panose="020B050302020304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28" name="textbox 128"/>
          <p:cNvSpPr/>
          <p:nvPr>
            <p:custDataLst>
              <p:tags r:id="rId1"/>
            </p:custDataLst>
          </p:nvPr>
        </p:nvSpPr>
        <p:spPr>
          <a:xfrm>
            <a:off x="242570" y="1241425"/>
            <a:ext cx="8658225" cy="1435100"/>
          </a:xfrm>
          <a:prstGeom prst="rect">
            <a:avLst/>
          </a:prstGeom>
        </p:spPr>
        <p:txBody>
          <a:bodyPr vert="horz" wrap="square" lIns="0" tIns="0" rIns="0" bIns="0"/>
          <a:p>
            <a:pPr algn="l" rtl="0" eaLnBrk="0">
              <a:lnSpc>
                <a:spcPct val="83000"/>
              </a:lnSpc>
            </a:pPr>
            <a:endParaRPr lang="en-US" altLang="en-US" sz="100" dirty="0"/>
          </a:p>
          <a:p>
            <a:pPr marL="66040" algn="l" rtl="0" eaLnBrk="0">
              <a:lnSpc>
                <a:spcPts val="4745"/>
              </a:lnSpc>
            </a:pPr>
            <a:endParaRPr lang="en-US" sz="3500" kern="0" spc="80" dirty="0">
              <a:ln w="13075" cap="flat" cmpd="sng">
                <a:solidFill>
                  <a:srgbClr val="0D0B33">
                    <a:alpha val="100000"/>
                  </a:srgbClr>
                </a:solidFill>
                <a:prstDash val="solid"/>
                <a:bevel/>
              </a:ln>
              <a:solidFill>
                <a:srgbClr val="0D0B33">
                  <a:alpha val="100000"/>
                </a:srgbClr>
              </a:solidFill>
              <a:latin typeface="Arial" panose="020B0604020202020204"/>
              <a:ea typeface="Arial" panose="020B0604020202020204"/>
              <a:cs typeface="Arial" panose="020B0604020202020204"/>
            </a:endParaRPr>
          </a:p>
          <a:p>
            <a:pPr marL="66040" algn="ctr" rtl="0" eaLnBrk="0">
              <a:lnSpc>
                <a:spcPts val="4745"/>
              </a:lnSpc>
            </a:pP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Phát</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triển</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Mở</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rộng</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tài</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sản</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tiền</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mã</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hóa</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của</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2800" kern="0" spc="80" dirty="0" err="1">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bạn</a:t>
            </a:r>
            <a:r>
              <a:rPr lang="en-US" sz="2800" kern="0" spc="8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a:t>
            </a:r>
            <a:endParaRPr lang="en-US" altLang="en-US" sz="2400" dirty="0">
              <a:latin typeface="Alibaba Sans Viet" panose="020B0503020203040204" charset="0"/>
              <a:cs typeface="Alibaba Sans Viet" panose="020B0503020203040204" charset="0"/>
            </a:endParaRPr>
          </a:p>
          <a:p>
            <a:pPr marL="12700" algn="ctr" rtl="0" eaLnBrk="0">
              <a:lnSpc>
                <a:spcPts val="1310"/>
              </a:lnSpc>
              <a:spcBef>
                <a:spcPts val="0"/>
              </a:spcBef>
            </a:pPr>
            <a:r>
              <a:rPr lang="vi-VN" sz="800" kern="0" spc="70" dirty="0" err="1">
                <a:solidFill>
                  <a:srgbClr val="0D0B33">
                    <a:alpha val="100000"/>
                  </a:srgbClr>
                </a:solidFill>
                <a:latin typeface="Alibaba Sans Viet" panose="020B0503020203040204" charset="0"/>
                <a:ea typeface="Arial" panose="020B0604020202020204"/>
                <a:cs typeface="Alibaba Sans Viet" panose="020B0503020203040204" charset="0"/>
              </a:rPr>
              <a:t>SafePal</a:t>
            </a:r>
            <a:r>
              <a:rPr lang="vi-VN" sz="800" kern="0" spc="70" dirty="0">
                <a:solidFill>
                  <a:srgbClr val="0D0B33">
                    <a:alpha val="100000"/>
                  </a:srgbClr>
                </a:solidFill>
                <a:latin typeface="Alibaba Sans Viet" panose="020B0503020203040204" charset="0"/>
                <a:ea typeface="Arial" panose="020B0604020202020204"/>
                <a:cs typeface="Alibaba Sans Viet" panose="020B0503020203040204" charset="0"/>
              </a:rPr>
              <a:t> cung cấp các dịch vụ quản lý tài sản đa dạng cho người dùng để phát triển và mở rộng tài sản tiền </a:t>
            </a:r>
            <a:r>
              <a:rPr lang="en-US" sz="800" kern="0" spc="70" dirty="0" err="1">
                <a:solidFill>
                  <a:srgbClr val="0D0B33">
                    <a:alpha val="100000"/>
                  </a:srgbClr>
                </a:solidFill>
                <a:latin typeface="Alibaba Sans Viet" panose="020B0503020203040204" charset="0"/>
                <a:ea typeface="Arial" panose="020B0604020202020204"/>
                <a:cs typeface="Alibaba Sans Viet" panose="020B0503020203040204" charset="0"/>
              </a:rPr>
              <a:t>mã</a:t>
            </a:r>
            <a:r>
              <a:rPr lang="en-US" sz="800" kern="0" spc="70" dirty="0">
                <a:solidFill>
                  <a:srgbClr val="0D0B33">
                    <a:alpha val="100000"/>
                  </a:srgbClr>
                </a:solidFill>
                <a:latin typeface="Alibaba Sans Viet" panose="020B0503020203040204" charset="0"/>
                <a:ea typeface="Arial" panose="020B0604020202020204"/>
                <a:cs typeface="Alibaba Sans Viet" panose="020B0503020203040204" charset="0"/>
              </a:rPr>
              <a:t> </a:t>
            </a:r>
            <a:r>
              <a:rPr lang="en-US" sz="800" kern="0" spc="70" dirty="0" err="1">
                <a:solidFill>
                  <a:srgbClr val="0D0B33">
                    <a:alpha val="100000"/>
                  </a:srgbClr>
                </a:solidFill>
                <a:latin typeface="Alibaba Sans Viet" panose="020B0503020203040204" charset="0"/>
                <a:ea typeface="Arial" panose="020B0604020202020204"/>
                <a:cs typeface="Alibaba Sans Viet" panose="020B0503020203040204" charset="0"/>
              </a:rPr>
              <a:t>hóa</a:t>
            </a:r>
            <a:r>
              <a:rPr lang="en-US" sz="800" kern="0" spc="70" dirty="0">
                <a:solidFill>
                  <a:srgbClr val="0D0B33">
                    <a:alpha val="100000"/>
                  </a:srgbClr>
                </a:solidFill>
                <a:latin typeface="Alibaba Sans Viet" panose="020B0503020203040204" charset="0"/>
                <a:ea typeface="Arial" panose="020B0604020202020204"/>
                <a:cs typeface="Alibaba Sans Viet" panose="020B0503020203040204" charset="0"/>
              </a:rPr>
              <a:t> </a:t>
            </a:r>
            <a:r>
              <a:rPr lang="vi-VN" sz="800" kern="0" spc="70" dirty="0">
                <a:solidFill>
                  <a:srgbClr val="0D0B33">
                    <a:alpha val="100000"/>
                  </a:srgbClr>
                </a:solidFill>
                <a:latin typeface="Alibaba Sans Viet" panose="020B0503020203040204" charset="0"/>
                <a:ea typeface="Arial" panose="020B0604020202020204"/>
                <a:cs typeface="Alibaba Sans Viet" panose="020B0503020203040204" charset="0"/>
              </a:rPr>
              <a:t>của họ ngay tại đầu ngón tay.</a:t>
            </a:r>
            <a:endParaRPr lang="en-US" altLang="en-US" sz="800" dirty="0">
              <a:latin typeface="Alibaba Sans Viet" panose="020B0503020203040204" charset="0"/>
              <a:cs typeface="Alibaba Sans Viet" panose="020B050302020304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44" name="picture 144"/>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34" name="picture 134"/>
          <p:cNvPicPr>
            <a:picLocks noChangeAspect="1"/>
          </p:cNvPicPr>
          <p:nvPr>
            <p:custDataLst>
              <p:tags r:id="rId5"/>
            </p:custDataLst>
          </p:nvPr>
        </p:nvPicPr>
        <p:blipFill>
          <a:blip r:embed="rId6"/>
          <a:stretch>
            <a:fillRect/>
          </a:stretch>
        </p:blipFill>
        <p:spPr>
          <a:xfrm rot="21600000">
            <a:off x="318515" y="2046731"/>
            <a:ext cx="3302305" cy="2862072"/>
          </a:xfrm>
          <a:prstGeom prst="rect">
            <a:avLst/>
          </a:prstGeom>
        </p:spPr>
      </p:pic>
      <p:pic>
        <p:nvPicPr>
          <p:cNvPr id="136" name="picture 136"/>
          <p:cNvPicPr>
            <a:picLocks noChangeAspect="1"/>
          </p:cNvPicPr>
          <p:nvPr>
            <p:custDataLst>
              <p:tags r:id="rId7"/>
            </p:custDataLst>
          </p:nvPr>
        </p:nvPicPr>
        <p:blipFill>
          <a:blip r:embed="rId8"/>
          <a:stretch>
            <a:fillRect/>
          </a:stretch>
        </p:blipFill>
        <p:spPr>
          <a:xfrm rot="21600000">
            <a:off x="5132832" y="2046731"/>
            <a:ext cx="2795651" cy="2651633"/>
          </a:xfrm>
          <a:prstGeom prst="rect">
            <a:avLst/>
          </a:prstGeom>
        </p:spPr>
      </p:pic>
      <p:sp>
        <p:nvSpPr>
          <p:cNvPr id="2" name="textbox 138"/>
          <p:cNvSpPr/>
          <p:nvPr>
            <p:custDataLst>
              <p:tags r:id="rId9"/>
            </p:custDataLst>
          </p:nvPr>
        </p:nvSpPr>
        <p:spPr>
          <a:xfrm>
            <a:off x="4391057" y="370139"/>
            <a:ext cx="4588982" cy="1523142"/>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Theo </a:t>
            </a:r>
            <a:r>
              <a:rPr lang="en-US" sz="2400" kern="0" spc="8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dõi</a:t>
            </a:r>
            <a:r>
              <a:rPr lang="en-US"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8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và</a:t>
            </a:r>
            <a:r>
              <a:rPr lang="en-US"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Giao </a:t>
            </a:r>
            <a:r>
              <a:rPr lang="en-US" sz="2400" kern="0" spc="8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dịch</a:t>
            </a:r>
            <a:endParaRPr lang="en-US" sz="2400" kern="0" spc="8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endParaRPr>
          </a:p>
          <a:p>
            <a:pPr marL="12700" algn="l" rtl="0" eaLnBrk="0" fontAlgn="auto">
              <a:lnSpc>
                <a:spcPct val="120000"/>
              </a:lnSpc>
            </a:pPr>
            <a:endParaRPr lang="en-US" altLang="zh-CN" sz="900">
              <a:solidFill>
                <a:srgbClr val="79EFBD"/>
              </a:solidFill>
              <a:latin typeface="Alibaba Sans Viet" panose="020B0503020203040204" charset="0"/>
              <a:cs typeface="Alibaba Sans Viet" panose="020B0503020203040204" charset="0"/>
              <a:sym typeface="Wingdings" panose="05000000000000000000" charset="0"/>
            </a:endParaRPr>
          </a:p>
          <a:p>
            <a:pPr marL="12700" indent="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Không bỏ lỡ bất kỳ chuyển động thị trường nào bằng cách theo dõi dữ liệu thị</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trường thời gian thực</a:t>
            </a:r>
            <a:endPar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2700" indent="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Giao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dịch</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ngay</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tại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đầu</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ngón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tay</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với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thanh</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khoản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tốt</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nhất</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từ</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MEXC,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Bitget</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1inch, 0X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và</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nhiều</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sàn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giao</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dịch</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khác</a:t>
            </a:r>
            <a:endParaRPr lang="en-US" altLang="en-US" sz="1000" dirty="0">
              <a:latin typeface="Alibaba Sans Viet" panose="020B0503020203040204" charset="0"/>
              <a:cs typeface="Alibaba Sans Viet" panose="020B0503020203040204" charset="0"/>
            </a:endParaRPr>
          </a:p>
          <a:p>
            <a:pPr indent="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a:t>
            </a:r>
            <a:r>
              <a:rPr lang="vi-VN"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Tổng hợp cả sàn giao dịch trung tâm (CEX) và phi tập trung (DEX) để có trải nghiệm giao dịch mượt mà</a:t>
            </a:r>
            <a:endParaRPr lang="en-US" altLang="en-US" sz="1000" dirty="0">
              <a:latin typeface="Alibaba Sans Viet" panose="020B0503020203040204" charset="0"/>
              <a:cs typeface="Alibaba Sans Viet" panose="020B0503020203040204" charset="0"/>
            </a:endParaRPr>
          </a:p>
        </p:txBody>
      </p:sp>
      <p:sp>
        <p:nvSpPr>
          <p:cNvPr id="142" name="textbox 142"/>
          <p:cNvSpPr/>
          <p:nvPr>
            <p:custDataLst>
              <p:tags r:id="rId10"/>
            </p:custDataLst>
          </p:nvPr>
        </p:nvSpPr>
        <p:spPr>
          <a:xfrm>
            <a:off x="247650" y="370205"/>
            <a:ext cx="3848100" cy="112141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6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Hoán</a:t>
            </a:r>
            <a:r>
              <a:rPr lang="en-US"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6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đổi</a:t>
            </a:r>
            <a:r>
              <a:rPr lang="en-US"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6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và</a:t>
            </a:r>
            <a:r>
              <a:rPr lang="en-US"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6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Cầu</a:t>
            </a:r>
            <a:r>
              <a:rPr lang="en-US"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6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nối</a:t>
            </a:r>
            <a:r>
              <a:rPr lang="en-US"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a:t>
            </a:r>
            <a:endParaRPr lang="en-US" altLang="en-US" sz="2400" dirty="0">
              <a:latin typeface="Alibaba Sans Viet" panose="020B0503020203040204" charset="0"/>
              <a:cs typeface="Alibaba Sans Viet" panose="020B0503020203040204" charset="0"/>
            </a:endParaRPr>
          </a:p>
          <a:p>
            <a:pPr marL="72390" indent="2540" algn="l" rtl="0" eaLnBrk="0">
              <a:lnSpc>
                <a:spcPct val="124000"/>
              </a:lnSpc>
              <a:spcBef>
                <a:spcPts val="0"/>
              </a:spcBef>
            </a:pPr>
            <a:endParaRPr lang="en-US" altLang="zh-CN" sz="900">
              <a:solidFill>
                <a:srgbClr val="79EFBD"/>
              </a:solidFill>
              <a:latin typeface="Alibaba Sans Viet" panose="020B0503020203040204" charset="0"/>
              <a:cs typeface="Alibaba Sans Viet" panose="020B0503020203040204" charset="0"/>
              <a:sym typeface="Wingdings" panose="05000000000000000000" charset="0"/>
            </a:endParaRPr>
          </a:p>
          <a:p>
            <a:pPr marL="72390" indent="2540" algn="l" rtl="0" eaLnBrk="0" fontAlgn="auto">
              <a:lnSpc>
                <a:spcPct val="100000"/>
              </a:lnSpc>
              <a:spcBef>
                <a:spcPts val="0"/>
              </a:spcBef>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Chương trình tổng hợp giao dịch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hoán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đổi tích hợp cả kênh DEX và CEX, cung cấp nhiều lựa chọn phong phú để chuyển tài sản giữa các chuỗi tiền điện tử</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(cross-chain)</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khác nhau.</a:t>
            </a:r>
            <a:endParaRPr lang="en-US" altLang="en-US" sz="1000" dirty="0">
              <a:latin typeface="Alibaba Sans Viet" panose="020B0503020203040204" charset="0"/>
              <a:cs typeface="Alibaba Sans Viet" panose="020B050302020304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62" name="picture 162"/>
          <p:cNvPicPr>
            <a:picLocks noChangeAspect="1"/>
          </p:cNvPicPr>
          <p:nvPr>
            <p:custDataLst>
              <p:tags r:id="rId3"/>
            </p:custDataLst>
          </p:nvPr>
        </p:nvPicPr>
        <p:blipFill>
          <a:blip r:embed="rId4"/>
          <a:stretch>
            <a:fillRect/>
          </a:stretch>
        </p:blipFill>
        <p:spPr>
          <a:xfrm rot="21600000">
            <a:off x="4193222" y="598804"/>
            <a:ext cx="9524" cy="4136389"/>
          </a:xfrm>
          <a:prstGeom prst="rect">
            <a:avLst/>
          </a:prstGeom>
        </p:spPr>
      </p:pic>
      <p:pic>
        <p:nvPicPr>
          <p:cNvPr id="148" name="picture 148"/>
          <p:cNvPicPr>
            <a:picLocks noChangeAspect="1"/>
          </p:cNvPicPr>
          <p:nvPr>
            <p:custDataLst>
              <p:tags r:id="rId5"/>
            </p:custDataLst>
          </p:nvPr>
        </p:nvPicPr>
        <p:blipFill>
          <a:blip r:embed="rId6"/>
          <a:stretch>
            <a:fillRect/>
          </a:stretch>
        </p:blipFill>
        <p:spPr>
          <a:xfrm rot="21600000">
            <a:off x="4728608" y="1998305"/>
            <a:ext cx="3212775" cy="2835030"/>
          </a:xfrm>
          <a:prstGeom prst="rect">
            <a:avLst/>
          </a:prstGeom>
        </p:spPr>
      </p:pic>
      <p:sp>
        <p:nvSpPr>
          <p:cNvPr id="150" name="textbox 150"/>
          <p:cNvSpPr/>
          <p:nvPr>
            <p:custDataLst>
              <p:tags r:id="rId7"/>
            </p:custDataLst>
          </p:nvPr>
        </p:nvSpPr>
        <p:spPr>
          <a:xfrm>
            <a:off x="4608830" y="410845"/>
            <a:ext cx="4058285" cy="172085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vi-VN" sz="2400" kern="0" spc="6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Đầu tư và Sinh lời.</a:t>
            </a:r>
            <a:endParaRPr lang="en-US" sz="2400" kern="0" spc="6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endParaRPr>
          </a:p>
          <a:p>
            <a:pPr marL="12700" algn="l" rtl="0" eaLnBrk="0" fontAlgn="auto">
              <a:lnSpc>
                <a:spcPct val="100000"/>
              </a:lnSpc>
            </a:pPr>
            <a:endParaRPr lang="en-US" altLang="zh-CN" sz="900">
              <a:solidFill>
                <a:srgbClr val="79EFBD"/>
              </a:solidFill>
              <a:latin typeface="Alibaba Sans Viet" panose="020B0503020203040204" charset="0"/>
              <a:cs typeface="Alibaba Sans Viet" panose="020B0503020203040204" charset="0"/>
              <a:sym typeface="Wingdings" panose="05000000000000000000" charset="0"/>
            </a:endParaRPr>
          </a:p>
          <a:p>
            <a:pPr marL="12700" algn="l" rtl="0" eaLnBrk="0" fontAlgn="auto">
              <a:lnSpc>
                <a:spcPct val="100000"/>
              </a:lnSpc>
            </a:pPr>
            <a:r>
              <a:rPr lang="en-US" altLang="zh-CN" sz="900">
                <a:solidFill>
                  <a:srgbClr val="79EFBD"/>
                </a:solidFill>
                <a:latin typeface="Alibaba Sans Viet" panose="020B0503020203040204" charset="0"/>
                <a:cs typeface="Alibaba Sans Viet" panose="020B0503020203040204" charset="0"/>
                <a:sym typeface="Wingdings" panose="05000000000000000000" charset="0"/>
              </a:rPr>
              <a:t> </a:t>
            </a: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Earn</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Một bộ tổng hợp lợi suất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DeFi</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tích hợp sẵn giúp loại bỏ sự phiền toái của việc đầu tư vào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DeFi</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staking</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000" dirty="0">
              <a:latin typeface="Alibaba Sans Viet" panose="020B0503020203040204" charset="0"/>
              <a:cs typeface="Alibaba Sans Viet" panose="020B0503020203040204" charset="0"/>
            </a:endParaRPr>
          </a:p>
          <a:p>
            <a:pPr marL="57150" indent="254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Wallet</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Holder</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Offering</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và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Giftbox</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Các chương trình độc quyền cung cấp cơ hội đầu tư sớm cho các dự án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blockchain</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mới nổi.</a:t>
            </a:r>
            <a:endParaRPr lang="en-US" altLang="en-US" sz="1000" dirty="0">
              <a:latin typeface="Alibaba Sans Viet" panose="020B0503020203040204" charset="0"/>
              <a:cs typeface="Alibaba Sans Viet" panose="020B0503020203040204" charset="0"/>
            </a:endParaRPr>
          </a:p>
        </p:txBody>
      </p:sp>
      <p:sp>
        <p:nvSpPr>
          <p:cNvPr id="154" name="textbox 154"/>
          <p:cNvSpPr/>
          <p:nvPr>
            <p:custDataLst>
              <p:tags r:id="rId8"/>
            </p:custDataLst>
          </p:nvPr>
        </p:nvSpPr>
        <p:spPr>
          <a:xfrm>
            <a:off x="412750" y="410845"/>
            <a:ext cx="3738245" cy="2160905"/>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vi-VN"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Lướt sóng và Khám phá.</a:t>
            </a:r>
            <a:endParaRPr lang="en-US" sz="2400" kern="0" spc="70" dirty="0">
              <a:ln w="9062" cap="flat" cmpd="sng">
                <a:solidFill>
                  <a:srgbClr val="79EFBD">
                    <a:alpha val="100000"/>
                  </a:srgbClr>
                </a:solidFill>
                <a:prstDash val="solid"/>
                <a:bevel/>
              </a:ln>
              <a:solidFill>
                <a:srgbClr val="79EFBD">
                  <a:alpha val="100000"/>
                </a:srgbClr>
              </a:solidFill>
              <a:latin typeface="Arial" panose="020B0604020202020204"/>
              <a:ea typeface="Arial" panose="020B0604020202020204"/>
              <a:cs typeface="Arial" panose="020B0604020202020204"/>
            </a:endParaRPr>
          </a:p>
          <a:p>
            <a:pPr marL="12700" algn="l" rtl="0" eaLnBrk="0" fontAlgn="auto">
              <a:lnSpc>
                <a:spcPct val="100000"/>
              </a:lnSpc>
            </a:pPr>
            <a:endParaRPr lang="en-US" altLang="zh-CN" sz="1000">
              <a:solidFill>
                <a:srgbClr val="79EFBD"/>
              </a:solidFill>
              <a:latin typeface="Alibaba Sans Viet" panose="020B0503020203040204" charset="0"/>
              <a:cs typeface="Alibaba Sans Viet" panose="020B0503020203040204" charset="0"/>
              <a:sym typeface="Wingdings" panose="05000000000000000000" charset="0"/>
            </a:endParaRPr>
          </a:p>
          <a:p>
            <a:pPr marL="1270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Khám phá, duyệt, đánh dấu và truy cập các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DApp</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ưa thích của bạn một cách an toàn tại một nơi với Cơ chế Lọc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DApp</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của chúng tôi.</a:t>
            </a:r>
            <a:endPar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2700" algn="l" rtl="0" eaLnBrk="0" fontAlgn="auto">
              <a:lnSpc>
                <a:spcPct val="10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Khám phá các công cụ thân thiện được đẩy mạnh bởi </a:t>
            </a:r>
            <a:r>
              <a:rPr lang="vi-VN"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như Quản lý Phê duyệt, Trung tâm LP và nhiều hơn thế nữa.</a:t>
            </a:r>
            <a:endParaRPr lang="en-US" altLang="en-US" sz="1000" dirty="0">
              <a:latin typeface="Alibaba Sans Viet" panose="020B0503020203040204" charset="0"/>
              <a:cs typeface="Alibaba Sans Viet" panose="020B0503020203040204" charset="0"/>
            </a:endParaRPr>
          </a:p>
        </p:txBody>
      </p:sp>
      <p:pic>
        <p:nvPicPr>
          <p:cNvPr id="156" name="picture 156"/>
          <p:cNvPicPr>
            <a:picLocks noChangeAspect="1"/>
          </p:cNvPicPr>
          <p:nvPr>
            <p:custDataLst>
              <p:tags r:id="rId9"/>
            </p:custDataLst>
          </p:nvPr>
        </p:nvPicPr>
        <p:blipFill>
          <a:blip r:embed="rId10"/>
          <a:stretch>
            <a:fillRect/>
          </a:stretch>
        </p:blipFill>
        <p:spPr>
          <a:xfrm rot="21600000">
            <a:off x="550035" y="2033268"/>
            <a:ext cx="1510283" cy="2702051"/>
          </a:xfrm>
          <a:prstGeom prst="rect">
            <a:avLst/>
          </a:prstGeom>
        </p:spPr>
      </p:pic>
      <p:pic>
        <p:nvPicPr>
          <p:cNvPr id="158" name="picture 158"/>
          <p:cNvPicPr>
            <a:picLocks noChangeAspect="1"/>
          </p:cNvPicPr>
          <p:nvPr>
            <p:custDataLst>
              <p:tags r:id="rId11"/>
            </p:custDataLst>
          </p:nvPr>
        </p:nvPicPr>
        <p:blipFill>
          <a:blip r:embed="rId12"/>
          <a:stretch>
            <a:fillRect/>
          </a:stretch>
        </p:blipFill>
        <p:spPr>
          <a:xfrm rot="21600000">
            <a:off x="2059826" y="2136602"/>
            <a:ext cx="1397507" cy="25984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70" name="textbox 170"/>
          <p:cNvSpPr/>
          <p:nvPr>
            <p:custDataLst>
              <p:tags r:id="rId3"/>
            </p:custDataLst>
          </p:nvPr>
        </p:nvSpPr>
        <p:spPr>
          <a:xfrm>
            <a:off x="420853" y="505693"/>
            <a:ext cx="3823224"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Kế</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hoạch</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sản</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phẩm</a:t>
            </a:r>
            <a:endParaRPr lang="en-US" altLang="en-US" sz="2400" dirty="0">
              <a:latin typeface="Alibaba Sans Viet" panose="020B0503020203040204" charset="0"/>
              <a:cs typeface="Alibaba Sans Viet" panose="020B0503020203040204" charset="0"/>
            </a:endParaRPr>
          </a:p>
        </p:txBody>
      </p:sp>
      <p:pic>
        <p:nvPicPr>
          <p:cNvPr id="2" name="图片 1" descr="Group 1597879665"/>
          <p:cNvPicPr>
            <a:picLocks noChangeAspect="1"/>
          </p:cNvPicPr>
          <p:nvPr/>
        </p:nvPicPr>
        <p:blipFill>
          <a:blip r:embed="rId4"/>
          <a:stretch>
            <a:fillRect/>
          </a:stretch>
        </p:blipFill>
        <p:spPr>
          <a:xfrm>
            <a:off x="872490" y="1198880"/>
            <a:ext cx="7243445" cy="345376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176" name="picture 176"/>
          <p:cNvPicPr>
            <a:picLocks noChangeAspect="1"/>
          </p:cNvPicPr>
          <p:nvPr>
            <p:custDataLst>
              <p:tags r:id="rId3"/>
            </p:custDataLst>
          </p:nvPr>
        </p:nvPicPr>
        <p:blipFill>
          <a:blip r:embed="rId4"/>
          <a:stretch>
            <a:fillRect/>
          </a:stretch>
        </p:blipFill>
        <p:spPr>
          <a:xfrm rot="21600000">
            <a:off x="6051139" y="1035064"/>
            <a:ext cx="2451272" cy="3000981"/>
          </a:xfrm>
          <a:prstGeom prst="rect">
            <a:avLst/>
          </a:prstGeom>
        </p:spPr>
      </p:pic>
      <p:pic>
        <p:nvPicPr>
          <p:cNvPr id="184" name="picture 184"/>
          <p:cNvPicPr>
            <a:picLocks noChangeAspect="1"/>
          </p:cNvPicPr>
          <p:nvPr>
            <p:custDataLst>
              <p:tags r:id="rId5"/>
            </p:custDataLst>
          </p:nvPr>
        </p:nvPicPr>
        <p:blipFill>
          <a:blip r:embed="rId6"/>
          <a:stretch>
            <a:fillRect/>
          </a:stretch>
        </p:blipFill>
        <p:spPr>
          <a:xfrm rot="21600000">
            <a:off x="6710680" y="1380490"/>
            <a:ext cx="1272540" cy="269875"/>
          </a:xfrm>
          <a:prstGeom prst="rect">
            <a:avLst/>
          </a:prstGeom>
        </p:spPr>
      </p:pic>
      <p:pic>
        <p:nvPicPr>
          <p:cNvPr id="186" name="picture 186"/>
          <p:cNvPicPr>
            <a:picLocks noChangeAspect="1"/>
          </p:cNvPicPr>
          <p:nvPr>
            <p:custDataLst>
              <p:tags r:id="rId7"/>
            </p:custDataLst>
          </p:nvPr>
        </p:nvPicPr>
        <p:blipFill>
          <a:blip r:embed="rId8"/>
          <a:stretch>
            <a:fillRect/>
          </a:stretch>
        </p:blipFill>
        <p:spPr>
          <a:xfrm rot="21600000">
            <a:off x="6723888" y="643127"/>
            <a:ext cx="1042416" cy="225552"/>
          </a:xfrm>
          <a:prstGeom prst="rect">
            <a:avLst/>
          </a:prstGeom>
        </p:spPr>
      </p:pic>
      <p:pic>
        <p:nvPicPr>
          <p:cNvPr id="188" name="picture 188"/>
          <p:cNvPicPr>
            <a:picLocks noChangeAspect="1"/>
          </p:cNvPicPr>
          <p:nvPr>
            <p:custDataLst>
              <p:tags r:id="rId9"/>
            </p:custDataLst>
          </p:nvPr>
        </p:nvPicPr>
        <p:blipFill>
          <a:blip r:embed="rId10"/>
          <a:stretch>
            <a:fillRect/>
          </a:stretch>
        </p:blipFill>
        <p:spPr>
          <a:xfrm rot="21600000">
            <a:off x="6743700" y="4107179"/>
            <a:ext cx="864107" cy="242316"/>
          </a:xfrm>
          <a:prstGeom prst="rect">
            <a:avLst/>
          </a:prstGeom>
        </p:spPr>
      </p:pic>
      <p:pic>
        <p:nvPicPr>
          <p:cNvPr id="190" name="picture 190"/>
          <p:cNvPicPr>
            <a:picLocks noChangeAspect="1"/>
          </p:cNvPicPr>
          <p:nvPr>
            <p:custDataLst>
              <p:tags r:id="rId11"/>
            </p:custDataLst>
          </p:nvPr>
        </p:nvPicPr>
        <p:blipFill>
          <a:blip r:embed="rId12"/>
          <a:stretch>
            <a:fillRect/>
          </a:stretch>
        </p:blipFill>
        <p:spPr>
          <a:xfrm rot="21600000">
            <a:off x="6750622" y="1952163"/>
            <a:ext cx="972458" cy="193788"/>
          </a:xfrm>
          <a:prstGeom prst="rect">
            <a:avLst/>
          </a:prstGeom>
        </p:spPr>
      </p:pic>
      <p:pic>
        <p:nvPicPr>
          <p:cNvPr id="192" name="picture 192"/>
          <p:cNvPicPr>
            <a:picLocks noChangeAspect="1"/>
          </p:cNvPicPr>
          <p:nvPr>
            <p:custDataLst>
              <p:tags r:id="rId13"/>
            </p:custDataLst>
          </p:nvPr>
        </p:nvPicPr>
        <p:blipFill>
          <a:blip r:embed="rId14"/>
          <a:stretch>
            <a:fillRect/>
          </a:stretch>
        </p:blipFill>
        <p:spPr>
          <a:xfrm rot="21600000">
            <a:off x="6725411" y="2967227"/>
            <a:ext cx="845819" cy="207264"/>
          </a:xfrm>
          <a:prstGeom prst="rect">
            <a:avLst/>
          </a:prstGeom>
        </p:spPr>
      </p:pic>
      <p:pic>
        <p:nvPicPr>
          <p:cNvPr id="194" name="picture 194"/>
          <p:cNvPicPr>
            <a:picLocks noChangeAspect="1"/>
          </p:cNvPicPr>
          <p:nvPr>
            <p:custDataLst>
              <p:tags r:id="rId15"/>
            </p:custDataLst>
          </p:nvPr>
        </p:nvPicPr>
        <p:blipFill>
          <a:blip r:embed="rId16"/>
          <a:stretch>
            <a:fillRect/>
          </a:stretch>
        </p:blipFill>
        <p:spPr>
          <a:xfrm rot="21600000">
            <a:off x="6725411" y="2488692"/>
            <a:ext cx="847343" cy="187451"/>
          </a:xfrm>
          <a:prstGeom prst="rect">
            <a:avLst/>
          </a:prstGeom>
        </p:spPr>
      </p:pic>
      <p:pic>
        <p:nvPicPr>
          <p:cNvPr id="196" name="picture 196"/>
          <p:cNvPicPr>
            <a:picLocks noChangeAspect="1"/>
          </p:cNvPicPr>
          <p:nvPr>
            <p:custDataLst>
              <p:tags r:id="rId17"/>
            </p:custDataLst>
          </p:nvPr>
        </p:nvPicPr>
        <p:blipFill>
          <a:blip r:embed="rId18"/>
          <a:stretch>
            <a:fillRect/>
          </a:stretch>
        </p:blipFill>
        <p:spPr>
          <a:xfrm rot="21600000">
            <a:off x="6740346" y="3285677"/>
            <a:ext cx="837285" cy="176916"/>
          </a:xfrm>
          <a:prstGeom prst="rect">
            <a:avLst/>
          </a:prstGeom>
        </p:spPr>
      </p:pic>
      <p:pic>
        <p:nvPicPr>
          <p:cNvPr id="198" name="picture 198"/>
          <p:cNvPicPr>
            <a:picLocks noChangeAspect="1"/>
          </p:cNvPicPr>
          <p:nvPr>
            <p:custDataLst>
              <p:tags r:id="rId19"/>
            </p:custDataLst>
          </p:nvPr>
        </p:nvPicPr>
        <p:blipFill>
          <a:blip r:embed="rId20"/>
          <a:stretch>
            <a:fillRect/>
          </a:stretch>
        </p:blipFill>
        <p:spPr>
          <a:xfrm rot="21600000">
            <a:off x="6725411" y="914400"/>
            <a:ext cx="879347" cy="164591"/>
          </a:xfrm>
          <a:prstGeom prst="rect">
            <a:avLst/>
          </a:prstGeom>
        </p:spPr>
      </p:pic>
      <p:pic>
        <p:nvPicPr>
          <p:cNvPr id="200" name="picture 200"/>
          <p:cNvPicPr>
            <a:picLocks noChangeAspect="1"/>
          </p:cNvPicPr>
          <p:nvPr>
            <p:custDataLst>
              <p:tags r:id="rId21"/>
            </p:custDataLst>
          </p:nvPr>
        </p:nvPicPr>
        <p:blipFill>
          <a:blip r:embed="rId22"/>
          <a:stretch>
            <a:fillRect/>
          </a:stretch>
        </p:blipFill>
        <p:spPr>
          <a:xfrm rot="21600000">
            <a:off x="6725411" y="2738627"/>
            <a:ext cx="868680" cy="164592"/>
          </a:xfrm>
          <a:prstGeom prst="rect">
            <a:avLst/>
          </a:prstGeom>
        </p:spPr>
      </p:pic>
      <p:pic>
        <p:nvPicPr>
          <p:cNvPr id="202" name="picture 202"/>
          <p:cNvPicPr>
            <a:picLocks noChangeAspect="1"/>
          </p:cNvPicPr>
          <p:nvPr>
            <p:custDataLst>
              <p:tags r:id="rId23"/>
            </p:custDataLst>
          </p:nvPr>
        </p:nvPicPr>
        <p:blipFill>
          <a:blip r:embed="rId24"/>
          <a:stretch>
            <a:fillRect/>
          </a:stretch>
        </p:blipFill>
        <p:spPr>
          <a:xfrm rot="21600000">
            <a:off x="6725411" y="3842003"/>
            <a:ext cx="667511" cy="201167"/>
          </a:xfrm>
          <a:prstGeom prst="rect">
            <a:avLst/>
          </a:prstGeom>
        </p:spPr>
      </p:pic>
      <p:pic>
        <p:nvPicPr>
          <p:cNvPr id="204" name="picture 204"/>
          <p:cNvPicPr>
            <a:picLocks noChangeAspect="1"/>
          </p:cNvPicPr>
          <p:nvPr>
            <p:custDataLst>
              <p:tags r:id="rId25"/>
            </p:custDataLst>
          </p:nvPr>
        </p:nvPicPr>
        <p:blipFill>
          <a:blip r:embed="rId26"/>
          <a:stretch>
            <a:fillRect/>
          </a:stretch>
        </p:blipFill>
        <p:spPr>
          <a:xfrm rot="21600000">
            <a:off x="6758940" y="1720215"/>
            <a:ext cx="838200" cy="157352"/>
          </a:xfrm>
          <a:prstGeom prst="rect">
            <a:avLst/>
          </a:prstGeom>
        </p:spPr>
      </p:pic>
      <p:pic>
        <p:nvPicPr>
          <p:cNvPr id="206" name="picture 206"/>
          <p:cNvPicPr>
            <a:picLocks noChangeAspect="1"/>
          </p:cNvPicPr>
          <p:nvPr>
            <p:custDataLst>
              <p:tags r:id="rId27"/>
            </p:custDataLst>
          </p:nvPr>
        </p:nvPicPr>
        <p:blipFill>
          <a:blip r:embed="rId28"/>
          <a:stretch>
            <a:fillRect/>
          </a:stretch>
        </p:blipFill>
        <p:spPr>
          <a:xfrm rot="21600000">
            <a:off x="6737604" y="1173479"/>
            <a:ext cx="665988" cy="176784"/>
          </a:xfrm>
          <a:prstGeom prst="rect">
            <a:avLst/>
          </a:prstGeom>
        </p:spPr>
      </p:pic>
      <p:pic>
        <p:nvPicPr>
          <p:cNvPr id="208" name="picture 208"/>
          <p:cNvPicPr>
            <a:picLocks noChangeAspect="1"/>
          </p:cNvPicPr>
          <p:nvPr>
            <p:custDataLst>
              <p:tags r:id="rId29"/>
            </p:custDataLst>
          </p:nvPr>
        </p:nvPicPr>
        <p:blipFill>
          <a:blip r:embed="rId30"/>
          <a:stretch>
            <a:fillRect/>
          </a:stretch>
        </p:blipFill>
        <p:spPr>
          <a:xfrm rot="21600000">
            <a:off x="6737818" y="2246090"/>
            <a:ext cx="669941" cy="154781"/>
          </a:xfrm>
          <a:prstGeom prst="rect">
            <a:avLst/>
          </a:prstGeom>
        </p:spPr>
      </p:pic>
      <p:pic>
        <p:nvPicPr>
          <p:cNvPr id="210" name="picture 210"/>
          <p:cNvPicPr>
            <a:picLocks noChangeAspect="1"/>
          </p:cNvPicPr>
          <p:nvPr>
            <p:custDataLst>
              <p:tags r:id="rId31"/>
            </p:custDataLst>
          </p:nvPr>
        </p:nvPicPr>
        <p:blipFill>
          <a:blip r:embed="rId32"/>
          <a:stretch>
            <a:fillRect/>
          </a:stretch>
        </p:blipFill>
        <p:spPr>
          <a:xfrm rot="21600000">
            <a:off x="6725411" y="3573780"/>
            <a:ext cx="493776" cy="205739"/>
          </a:xfrm>
          <a:prstGeom prst="rect">
            <a:avLst/>
          </a:prstGeom>
        </p:spPr>
      </p:pic>
      <p:sp>
        <p:nvSpPr>
          <p:cNvPr id="220" name="textbox 220"/>
          <p:cNvSpPr/>
          <p:nvPr>
            <p:custDataLst>
              <p:tags r:id="rId33"/>
            </p:custDataLst>
          </p:nvPr>
        </p:nvSpPr>
        <p:spPr>
          <a:xfrm>
            <a:off x="6733742" y="4537354"/>
            <a:ext cx="480059" cy="104775"/>
          </a:xfrm>
          <a:prstGeom prst="rect">
            <a:avLst/>
          </a:prstGeom>
        </p:spPr>
        <p:txBody>
          <a:bodyPr vert="horz" wrap="square" lIns="0" tIns="0" rIns="0" bIns="0"/>
          <a:p>
            <a:pPr algn="l" rtl="0" eaLnBrk="0">
              <a:lnSpc>
                <a:spcPct val="83000"/>
              </a:lnSpc>
            </a:pPr>
            <a:endParaRPr lang="en-US" altLang="en-US" sz="100" dirty="0"/>
          </a:p>
          <a:p>
            <a:pPr algn="r" rtl="0" eaLnBrk="0">
              <a:lnSpc>
                <a:spcPts val="625"/>
              </a:lnSpc>
            </a:pPr>
            <a:r>
              <a:rPr sz="1700" kern="0" spc="-30" dirty="0">
                <a:solidFill>
                  <a:srgbClr val="FFFFFF">
                    <a:alpha val="100000"/>
                  </a:srgbClr>
                </a:solidFill>
                <a:latin typeface="Alibaba Sans" panose="020B0503020203040204"/>
                <a:ea typeface="Alibaba Sans" panose="020B0503020203040204"/>
                <a:cs typeface="Alibaba Sans" panose="020B0503020203040204"/>
              </a:rPr>
              <a:t>...</a:t>
            </a:r>
            <a:r>
              <a:rPr sz="1700" kern="0" spc="210" dirty="0">
                <a:solidFill>
                  <a:srgbClr val="FFFFFF">
                    <a:alpha val="100000"/>
                  </a:srgbClr>
                </a:solidFill>
                <a:latin typeface="Alibaba Sans" panose="020B0503020203040204"/>
                <a:ea typeface="Alibaba Sans" panose="020B0503020203040204"/>
                <a:cs typeface="Alibaba Sans" panose="020B0503020203040204"/>
              </a:rPr>
              <a:t> </a:t>
            </a:r>
            <a:r>
              <a:rPr sz="1700" kern="0" spc="-30" dirty="0">
                <a:solidFill>
                  <a:srgbClr val="FFFFFF">
                    <a:alpha val="100000"/>
                  </a:srgbClr>
                </a:solidFill>
                <a:latin typeface="Alibaba Sans" panose="020B0503020203040204"/>
                <a:ea typeface="Alibaba Sans" panose="020B0503020203040204"/>
                <a:cs typeface="Alibaba Sans" panose="020B0503020203040204"/>
              </a:rPr>
              <a:t>...</a:t>
            </a:r>
            <a:endParaRPr lang="en-US" altLang="en-US" sz="1700" dirty="0"/>
          </a:p>
        </p:txBody>
      </p:sp>
      <p:sp>
        <p:nvSpPr>
          <p:cNvPr id="178" name="textbox 178"/>
          <p:cNvSpPr/>
          <p:nvPr>
            <p:custDataLst>
              <p:tags r:id="rId34"/>
            </p:custDataLst>
          </p:nvPr>
        </p:nvSpPr>
        <p:spPr>
          <a:xfrm>
            <a:off x="485140" y="1337310"/>
            <a:ext cx="5892800" cy="2759075"/>
          </a:xfrm>
          <a:prstGeom prst="rect">
            <a:avLst/>
          </a:prstGeom>
        </p:spPr>
        <p:txBody>
          <a:bodyPr vert="horz" wrap="square" lIns="0" tIns="0" rIns="0" bIns="0"/>
          <a:p>
            <a:pPr algn="l" rtl="0" eaLnBrk="0">
              <a:lnSpc>
                <a:spcPct val="84000"/>
              </a:lnSpc>
            </a:pPr>
            <a:endParaRPr lang="en-US" altLang="en-US" sz="100" dirty="0"/>
          </a:p>
          <a:p>
            <a:pPr marL="20320" algn="l" rtl="0" eaLnBrk="0">
              <a:lnSpc>
                <a:spcPct val="85000"/>
              </a:lnSpc>
            </a:pPr>
            <a:r>
              <a:rPr lang="vi-VN" sz="14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SafePal</a:t>
            </a:r>
            <a:r>
              <a:rPr lang="vi-VN" sz="14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như một cầu nối giúp người dùng trên các chuỗi công khai.</a:t>
            </a:r>
            <a:endParaRPr lang="vi-VN" sz="1400" b="1" kern="0" spc="-10" dirty="0">
              <a:solidFill>
                <a:srgbClr val="79EFBD">
                  <a:alpha val="100000"/>
                </a:srgbClr>
              </a:solidFill>
              <a:latin typeface="Alibaba Sans" panose="020B0503020203040204"/>
              <a:ea typeface="Alibaba Sans" panose="020B0503020203040204"/>
              <a:cs typeface="Alibaba Sans" panose="020B0503020203040204"/>
            </a:endParaRPr>
          </a:p>
          <a:p>
            <a:pPr marL="20320" algn="l" rtl="0" eaLnBrk="0">
              <a:lnSpc>
                <a:spcPct val="85000"/>
              </a:lnSpc>
            </a:pPr>
            <a:endParaRPr lang="en-US" sz="1400" b="1" kern="0" spc="-10" dirty="0">
              <a:solidFill>
                <a:srgbClr val="79EFBD">
                  <a:alpha val="100000"/>
                </a:srgbClr>
              </a:solidFill>
              <a:latin typeface="Alibaba Sans" panose="020B0503020203040204"/>
              <a:ea typeface="Alibaba Sans" panose="020B0503020203040204"/>
              <a:cs typeface="Alibaba Sans" panose="020B0503020203040204"/>
            </a:endParaRPr>
          </a:p>
          <a:p>
            <a:pPr marL="20320" algn="l" rtl="0" eaLnBrk="0" fontAlgn="auto">
              <a:lnSpc>
                <a:spcPct val="120000"/>
              </a:lnSpc>
            </a:pPr>
            <a:r>
              <a:rPr lang="en-US" altLang="zh-CN" sz="900">
                <a:solidFill>
                  <a:srgbClr val="79EFBD"/>
                </a:solidFill>
                <a:latin typeface="Alibaba Sans Viet" panose="020B0503020203040204" charset="0"/>
                <a:cs typeface="Alibaba Sans Viet" panose="020B0503020203040204" charset="0"/>
                <a:sym typeface="Wingdings" panose="05000000000000000000" charset="0"/>
              </a:rPr>
              <a:t> </a:t>
            </a: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a:t>
            </a:r>
            <a:r>
              <a:rPr lang="vi-VN" sz="10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cung cấp hỗ trợ ví toàn diện cho các đối tác chuỗi khối của chúng tôi, bao gồm các chuỗi chính, </a:t>
            </a:r>
            <a:r>
              <a:rPr lang="en-US"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coin</a:t>
            </a:r>
            <a:r>
              <a:rPr lang="vi-VN"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cơ bản, </a:t>
            </a:r>
            <a:r>
              <a:rPr lang="en-US"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token </a:t>
            </a:r>
            <a:r>
              <a:rPr lang="en-US" sz="10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tiêu</a:t>
            </a:r>
            <a:r>
              <a:rPr lang="en-US"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chuẩn</a:t>
            </a:r>
            <a:r>
              <a:rPr lang="vi-VN"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ứng dụng phi tập trung và NFT</a:t>
            </a:r>
            <a:r>
              <a:rPr lang="en-US"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tiêu</a:t>
            </a:r>
            <a:r>
              <a:rPr lang="en-US"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40" dirty="0" err="1">
                <a:solidFill>
                  <a:srgbClr val="FFFFFF">
                    <a:alpha val="100000"/>
                  </a:srgbClr>
                </a:solidFill>
                <a:latin typeface="Alibaba Sans Viet" panose="020B0503020203040204" charset="0"/>
                <a:ea typeface="Alibaba Sans" panose="020B0503020203040204"/>
                <a:cs typeface="Alibaba Sans Viet" panose="020B0503020203040204" charset="0"/>
              </a:rPr>
              <a:t>chuẩn</a:t>
            </a:r>
            <a:r>
              <a:rPr lang="vi-VN" sz="10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000" dirty="0">
              <a:latin typeface="Alibaba Sans Viet" panose="020B0503020203040204" charset="0"/>
              <a:cs typeface="Alibaba Sans Viet" panose="020B0503020203040204" charset="0"/>
            </a:endParaRPr>
          </a:p>
          <a:p>
            <a:pPr marL="21590" indent="-635" algn="l" rtl="0" eaLnBrk="0" fontAlgn="auto">
              <a:lnSpc>
                <a:spcPct val="120000"/>
              </a:lnSpc>
              <a:spcBef>
                <a:spcPts val="310"/>
              </a:spcBef>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 </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Hơn thế nữa, chúng tôi cung cấp bộ nội dung giáo dục đầy đủ hướng dẫn người dùng trong các hệ sinh thái chuỗi khối này để bảo vệ tài sản tiền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mã</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hóa</a:t>
            </a:r>
            <a:r>
              <a:rPr lang="vi-VN"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của họ.</a:t>
            </a:r>
            <a:endParaRPr lang="en-US" altLang="en-US" sz="1000" dirty="0">
              <a:latin typeface="Alibaba Sans Viet" panose="020B0503020203040204" charset="0"/>
              <a:cs typeface="Alibaba Sans Viet" panose="020B0503020203040204" charset="0"/>
            </a:endParaRPr>
          </a:p>
          <a:p>
            <a:pPr marL="17780" indent="2540" algn="l" rtl="0" eaLnBrk="0" fontAlgn="auto">
              <a:lnSpc>
                <a:spcPct val="120000"/>
              </a:lnSpc>
              <a:spcBef>
                <a:spcPts val="310"/>
              </a:spcBef>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cũng</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hợp</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tác</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với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tổ</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chức</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chuỗi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khối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để</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thúc</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đẩy</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sự</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phát</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triển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của</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hệ</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sinh</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thái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bằng</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cách</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hỗ</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trợ</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dự</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án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giai</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đoạn</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sớm</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của</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30" dirty="0" err="1">
                <a:solidFill>
                  <a:srgbClr val="FFFFFF">
                    <a:alpha val="100000"/>
                  </a:srgbClr>
                </a:solidFill>
                <a:latin typeface="Alibaba Sans Viet" panose="020B0503020203040204" charset="0"/>
                <a:ea typeface="Alibaba Sans" panose="020B0503020203040204"/>
                <a:cs typeface="Alibaba Sans Viet" panose="020B0503020203040204" charset="0"/>
              </a:rPr>
              <a:t>họ</a:t>
            </a:r>
            <a:r>
              <a:rPr lang="en-US" sz="1000" kern="0" spc="3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000" dirty="0">
              <a:latin typeface="Alibaba Sans Viet" panose="020B0503020203040204" charset="0"/>
              <a:cs typeface="Alibaba Sans Viet" panose="020B0503020203040204" charset="0"/>
            </a:endParaRPr>
          </a:p>
          <a:p>
            <a:pPr algn="l" rtl="0" eaLnBrk="0">
              <a:lnSpc>
                <a:spcPct val="192000"/>
              </a:lnSpc>
            </a:pPr>
            <a:endParaRPr lang="en-US" altLang="en-US" sz="1000" dirty="0">
              <a:latin typeface="Alibaba Sans Viet" panose="020B0503020203040204" charset="0"/>
              <a:cs typeface="Alibaba Sans Viet" panose="020B0503020203040204" charset="0"/>
            </a:endParaRPr>
          </a:p>
          <a:p>
            <a:pPr marL="20320" algn="l" rtl="0" eaLnBrk="0">
              <a:lnSpc>
                <a:spcPct val="85000"/>
              </a:lnSpc>
              <a:spcBef>
                <a:spcPts val="425"/>
              </a:spcBef>
            </a:pPr>
            <a:r>
              <a:rPr lang="vi-VN" sz="1400" b="1" kern="0" spc="0" dirty="0" err="1">
                <a:solidFill>
                  <a:srgbClr val="79EFBD">
                    <a:alpha val="100000"/>
                  </a:srgbClr>
                </a:solidFill>
                <a:latin typeface="Alibaba Sans Viet" panose="020B0503020203040204" charset="0"/>
                <a:ea typeface="Alibaba Sans" panose="020B0503020203040204"/>
                <a:cs typeface="Alibaba Sans Viet" panose="020B0503020203040204" charset="0"/>
              </a:rPr>
              <a:t>SafePal</a:t>
            </a:r>
            <a:r>
              <a:rPr lang="vi-VN" sz="1400" b="1" kern="0" spc="0" dirty="0">
                <a:solidFill>
                  <a:srgbClr val="79EFBD">
                    <a:alpha val="100000"/>
                  </a:srgbClr>
                </a:solidFill>
                <a:latin typeface="Alibaba Sans Viet" panose="020B0503020203040204" charset="0"/>
                <a:ea typeface="Alibaba Sans" panose="020B0503020203040204"/>
                <a:cs typeface="Alibaba Sans Viet" panose="020B0503020203040204" charset="0"/>
              </a:rPr>
              <a:t> như cổng thu hút người dùng cho các dự án</a:t>
            </a:r>
            <a:endParaRPr lang="en-US" sz="1400" b="1" kern="0" spc="0" dirty="0">
              <a:solidFill>
                <a:srgbClr val="79EFBD">
                  <a:alpha val="100000"/>
                </a:srgbClr>
              </a:solidFill>
              <a:latin typeface="Alibaba Sans Viet" panose="020B0503020203040204" charset="0"/>
              <a:ea typeface="Alibaba Sans" panose="020B0503020203040204"/>
              <a:cs typeface="Alibaba Sans Viet" panose="020B0503020203040204" charset="0"/>
            </a:endParaRPr>
          </a:p>
          <a:p>
            <a:pPr marL="20320" algn="l" rtl="0" eaLnBrk="0" fontAlgn="auto">
              <a:lnSpc>
                <a:spcPct val="120000"/>
              </a:lnSpc>
              <a:spcBef>
                <a:spcPts val="425"/>
              </a:spcBef>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 </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Với một cơ sở người dùng lớn và tích cực, </a:t>
            </a:r>
            <a:r>
              <a:rPr lang="vi-VN" sz="10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đã trở thành một trong những nền tảng thu hút người dùng có ảnh hưởng nhất cho các dự án </a:t>
            </a:r>
            <a:r>
              <a:rPr lang="vi-VN" sz="10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blockchain</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để giáo dục, thu hút và chuyển đổi người dùng tiền </a:t>
            </a:r>
            <a:r>
              <a:rPr lang="en-US" sz="10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mã</a:t>
            </a:r>
            <a:r>
              <a:rPr lang="en-US"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0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hóa</a:t>
            </a:r>
            <a:r>
              <a:rPr lang="en-US"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thực và chất lượng cao.</a:t>
            </a:r>
            <a:endParaRPr lang="en-US" altLang="en-US" sz="1000" dirty="0">
              <a:latin typeface="Alibaba Sans Viet" panose="020B0503020203040204" charset="0"/>
              <a:cs typeface="Alibaba Sans Viet" panose="020B0503020203040204" charset="0"/>
            </a:endParaRPr>
          </a:p>
          <a:p>
            <a:pPr marL="17780" indent="2540" algn="l" rtl="0" eaLnBrk="0" fontAlgn="auto">
              <a:lnSpc>
                <a:spcPct val="120000"/>
              </a:lnSpc>
            </a:pPr>
            <a:r>
              <a:rPr lang="en-US" altLang="zh-CN" sz="1000">
                <a:solidFill>
                  <a:srgbClr val="79EFBD"/>
                </a:solidFill>
                <a:latin typeface="Alibaba Sans Viet" panose="020B0503020203040204" charset="0"/>
                <a:cs typeface="Alibaba Sans Viet" panose="020B0503020203040204" charset="0"/>
                <a:sym typeface="Wingdings" panose="05000000000000000000" charset="0"/>
              </a:rPr>
              <a:t>  </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Chúng tôi đã xây dựng thành công các chiến dịch cho hơn 30 dự án, bao gồm các lĩnh vực </a:t>
            </a:r>
            <a:r>
              <a:rPr lang="vi-VN" sz="10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DeFi</a:t>
            </a:r>
            <a:r>
              <a:rPr lang="vi-VN" sz="10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NFT, DEX, CEX và nhiều hơn thế nữa.</a:t>
            </a:r>
            <a:endParaRPr lang="en-US" altLang="en-US" sz="1000" dirty="0">
              <a:latin typeface="Alibaba Sans Viet" panose="020B0503020203040204" charset="0"/>
              <a:cs typeface="Alibaba Sans Viet" panose="020B0503020203040204" charset="0"/>
            </a:endParaRPr>
          </a:p>
        </p:txBody>
      </p:sp>
      <p:sp>
        <p:nvSpPr>
          <p:cNvPr id="180" name="textbox 180"/>
          <p:cNvSpPr/>
          <p:nvPr>
            <p:custDataLst>
              <p:tags r:id="rId35"/>
            </p:custDataLst>
          </p:nvPr>
        </p:nvSpPr>
        <p:spPr>
          <a:xfrm>
            <a:off x="318770" y="570865"/>
            <a:ext cx="6610985"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lang="en-US" altLang="vi-VN"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vi-VN"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Chúng tôi Vượt xa</a:t>
            </a:r>
            <a:r>
              <a:rPr lang="en-US"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000" kern="0" spc="5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hơn</a:t>
            </a:r>
            <a:r>
              <a:rPr lang="vi-VN"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là một Ví tiền </a:t>
            </a:r>
            <a:r>
              <a:rPr lang="en-US" sz="2000" kern="0" spc="5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mã</a:t>
            </a:r>
            <a:r>
              <a:rPr lang="en-US"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000" kern="0" spc="5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hóa</a:t>
            </a:r>
            <a:r>
              <a:rPr lang="vi-VN" sz="2000" kern="0" spc="5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a:t>
            </a:r>
            <a:endParaRPr lang="en-US" altLang="en-US" sz="2000" dirty="0">
              <a:latin typeface="Alibaba Sans Viet" panose="020B0503020203040204" charset="0"/>
              <a:cs typeface="Alibaba Sans Viet" panose="020B050302020304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12" name="textbox 12"/>
          <p:cNvSpPr/>
          <p:nvPr>
            <p:custDataLst>
              <p:tags r:id="rId3"/>
            </p:custDataLst>
          </p:nvPr>
        </p:nvSpPr>
        <p:spPr>
          <a:xfrm>
            <a:off x="574675" y="1188720"/>
            <a:ext cx="7771765" cy="2152015"/>
          </a:xfrm>
          <a:prstGeom prst="rect">
            <a:avLst/>
          </a:prstGeom>
        </p:spPr>
        <p:txBody>
          <a:bodyPr vert="horz" wrap="square" lIns="0" tIns="0" rIns="0" bIns="0"/>
          <a:p>
            <a:pPr indent="0" algn="l" rtl="0" eaLnBrk="0" fontAlgn="auto">
              <a:lnSpc>
                <a:spcPct val="120000"/>
              </a:lnSpc>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Bản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White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Paper</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của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là một tài liệu giới thiệu dành cho mục đích thông tin, được xuất bản và phát hành bởi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Wallet</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Người đọc cần đọc kỹ kèm theo các Điều khoản nếu người dùng dự định sử dụng bất kỳ sản phẩm nào của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Đây là một tài liệu đang có hiệu lực và có thể có thay đổi và có lỗi. Bất kỳ việc mua hoặc sử dụng dịch vụ từ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sẽ tạo ra một thỏa thuận phân xử qua trọng tài giữa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và người dùng/người mua, như được đề cập trong các Điều khoản. Bản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White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Paper</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này không phải là một tài liệu giới thiệu chào bán theo [Hướng dẫn 2003/71/EEC và hướng dẫn sửa đổi 2010/73/EU] [Quy định (EU) 2017/1129], và không nhằm tạo ra một đề xuất chứng khoán hoặc yêu cầu đầu tư vào chứng khoán ở bất kỳ lãnh thổ nào. Mục đích của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White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Paper</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này là cung cấp thông tin về hệ sinh thái của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để cho người mua tiềm năng tự quyết định liệu họ có muốn tiếp tục mua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Tokens</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và sử dụng bất kỳ sản phẩm nào trong hệ sinh thái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hay không.</a:t>
            </a:r>
            <a:endParaRPr lang="en-US" altLang="en-US" sz="1200" dirty="0">
              <a:latin typeface="Alibaba Sans Viet" panose="020B0503020203040204" charset="0"/>
              <a:cs typeface="Alibaba Sans Viet" panose="020B0503020203040204" charset="0"/>
            </a:endParaRPr>
          </a:p>
        </p:txBody>
      </p:sp>
      <p:sp>
        <p:nvSpPr>
          <p:cNvPr id="14" name="textbox 14"/>
          <p:cNvSpPr/>
          <p:nvPr>
            <p:custDataLst>
              <p:tags r:id="rId4"/>
            </p:custDataLst>
          </p:nvPr>
        </p:nvSpPr>
        <p:spPr>
          <a:xfrm>
            <a:off x="420942" y="509617"/>
            <a:ext cx="5506892"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Tuyên</a:t>
            </a:r>
            <a:r>
              <a:rPr lang="en-US" alt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 </a:t>
            </a: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bố</a:t>
            </a:r>
            <a:r>
              <a:rPr lang="en-US" alt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 </a:t>
            </a: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miễn</a:t>
            </a:r>
            <a:r>
              <a:rPr lang="en-US" alt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 </a:t>
            </a: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trừ</a:t>
            </a:r>
            <a:r>
              <a:rPr lang="en-US" alt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 </a:t>
            </a: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trách</a:t>
            </a:r>
            <a:r>
              <a:rPr lang="en-US" alt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 </a:t>
            </a:r>
            <a:r>
              <a:rPr lang="en-US" alt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cs typeface="Alibaba Sans Viet" panose="020B0503020203040204" charset="0"/>
              </a:rPr>
              <a:t>nhiệm</a:t>
            </a:r>
            <a:endParaRPr lang="en-US" altLang="en-US" sz="2400" dirty="0">
              <a:latin typeface="Alibaba Sans Viet" panose="020B0503020203040204" charset="0"/>
              <a:cs typeface="Alibaba Sans Viet" panose="020B050302020304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24" name="textbox 224"/>
          <p:cNvSpPr/>
          <p:nvPr>
            <p:custDataLst>
              <p:tags r:id="rId1"/>
            </p:custDataLst>
          </p:nvPr>
        </p:nvSpPr>
        <p:spPr>
          <a:xfrm>
            <a:off x="950278" y="2004695"/>
            <a:ext cx="7243445" cy="732790"/>
          </a:xfrm>
          <a:prstGeom prst="rect">
            <a:avLst/>
          </a:prstGeom>
        </p:spPr>
        <p:txBody>
          <a:bodyPr vert="horz" wrap="square" lIns="0" tIns="0" rIns="0" bIns="0"/>
          <a:p>
            <a:pPr algn="ctr" rtl="0" eaLnBrk="0">
              <a:lnSpc>
                <a:spcPct val="71000"/>
              </a:lnSpc>
            </a:pPr>
            <a:r>
              <a:rPr sz="3200" kern="0" spc="-150" dirty="0">
                <a:ln w="13075"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SFP</a:t>
            </a:r>
            <a:endParaRPr lang="en-US" altLang="en-US" sz="600" dirty="0"/>
          </a:p>
          <a:p>
            <a:pPr marL="12700" algn="ctr" rtl="0" eaLnBrk="0">
              <a:lnSpc>
                <a:spcPts val="1310"/>
              </a:lnSpc>
            </a:pPr>
            <a:r>
              <a:rPr lang="vi-VN" sz="900" kern="0" spc="70" dirty="0">
                <a:solidFill>
                  <a:srgbClr val="0D0B33">
                    <a:alpha val="100000"/>
                  </a:srgbClr>
                </a:solidFill>
                <a:latin typeface="Alibaba Sans Viet" panose="020B0503020203040204" charset="0"/>
                <a:ea typeface="Arial" panose="020B0604020202020204"/>
                <a:cs typeface="Alibaba Sans Viet" panose="020B0503020203040204" charset="0"/>
              </a:rPr>
              <a:t>Động cơ phát triển là nguồn năng lượng thúc đẩy toàn bộ hệ sinh thái </a:t>
            </a:r>
            <a:r>
              <a:rPr lang="vi-VN" sz="900" kern="0" spc="70" dirty="0" err="1">
                <a:solidFill>
                  <a:srgbClr val="0D0B33">
                    <a:alpha val="100000"/>
                  </a:srgbClr>
                </a:solidFill>
                <a:latin typeface="Alibaba Sans Viet" panose="020B0503020203040204" charset="0"/>
                <a:ea typeface="Arial" panose="020B0604020202020204"/>
                <a:cs typeface="Alibaba Sans Viet" panose="020B0503020203040204" charset="0"/>
              </a:rPr>
              <a:t>SafePal</a:t>
            </a:r>
            <a:endParaRPr lang="en-US" altLang="en-US" sz="900" dirty="0">
              <a:latin typeface="Alibaba Sans Viet" panose="020B0503020203040204" charset="0"/>
              <a:cs typeface="Alibaba Sans Viet" panose="020B050302020304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30" name="textbox 230"/>
          <p:cNvSpPr/>
          <p:nvPr>
            <p:custDataLst>
              <p:tags r:id="rId3"/>
            </p:custDataLst>
          </p:nvPr>
        </p:nvSpPr>
        <p:spPr>
          <a:xfrm>
            <a:off x="607895" y="1281823"/>
            <a:ext cx="4997450" cy="1974850"/>
          </a:xfrm>
          <a:prstGeom prst="rect">
            <a:avLst/>
          </a:prstGeom>
        </p:spPr>
        <p:txBody>
          <a:bodyPr vert="horz" wrap="square" lIns="0" tIns="0" rIns="0" bIns="0"/>
          <a:p>
            <a:pPr algn="l" rtl="0" eaLnBrk="0">
              <a:lnSpc>
                <a:spcPct val="72000"/>
              </a:lnSpc>
            </a:pPr>
            <a:endParaRPr lang="en-US" altLang="en-US" sz="100" dirty="0"/>
          </a:p>
          <a:p>
            <a:pPr marL="18415" indent="0" algn="l" rtl="0" eaLnBrk="0" fontAlgn="auto">
              <a:lnSpc>
                <a:spcPct val="100000"/>
              </a:lnSpc>
            </a:pP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SFP là một mã thông báo tiện ích được phát hành trên Chuỗi BNB¹ và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Ethereum²</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để cung cấp năng lượng cho hệ sinh thái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và quản lý cộng đồng. Tổng nguồn cung của nó là 500 triệu. Trong đó, 300 triệu mã thông báo nằm trên Chuỗi BNB và 200 triệu còn lại nằm trên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Ethereum</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Vào ngày 8 tháng 2 năm 2021, SFP đã được ra mắt như là dự án IEO đầu tiên trên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Launchpad</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trong năm 2021³.</a:t>
            </a:r>
            <a:endPar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8415" indent="0" algn="l" rtl="0" eaLnBrk="0" fontAlgn="auto">
              <a:lnSpc>
                <a:spcPct val="100000"/>
              </a:lnSpc>
            </a:pPr>
            <a:endParaRPr lang="en-US" altLang="en-US" sz="1200" dirty="0">
              <a:latin typeface="Alibaba Sans Viet" panose="020B0503020203040204" charset="0"/>
              <a:cs typeface="Alibaba Sans Viet" panose="020B0503020203040204" charset="0"/>
            </a:endParaRPr>
          </a:p>
          <a:p>
            <a:pPr marL="12700" algn="l" rtl="0" eaLnBrk="0">
              <a:lnSpc>
                <a:spcPct val="85000"/>
              </a:lnSpc>
              <a:spcBef>
                <a:spcPts val="335"/>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Đến tháng 10 năm 2022, SFP đã được niêm yết trên hơn 20 sàn giao dịch trung tâm (CEX) và phi tập trung (DEX) bao gồm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PancakeSwap</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Kucoin</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Bybit</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Bitget</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MEXC, Gate.io,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Biswap⁴</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và nhiều nơi khác. SFP cũng có sẵn để thanh toán và thanh toán trên trang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web</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và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Pay⁵</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p:txBody>
      </p:sp>
      <p:sp>
        <p:nvSpPr>
          <p:cNvPr id="232" name="textbox 232"/>
          <p:cNvSpPr/>
          <p:nvPr>
            <p:custDataLst>
              <p:tags r:id="rId4"/>
            </p:custDataLst>
          </p:nvPr>
        </p:nvSpPr>
        <p:spPr>
          <a:xfrm>
            <a:off x="676910" y="4097020"/>
            <a:ext cx="8219440" cy="739775"/>
          </a:xfrm>
          <a:prstGeom prst="rect">
            <a:avLst/>
          </a:prstGeom>
        </p:spPr>
        <p:txBody>
          <a:bodyPr vert="horz" wrap="square" lIns="0" tIns="0" rIns="0" bIns="0"/>
          <a:p>
            <a:pPr algn="l" rtl="0" eaLnBrk="0">
              <a:lnSpc>
                <a:spcPct val="87000"/>
              </a:lnSpc>
            </a:pPr>
            <a:endParaRPr lang="en-US" altLang="en-US" sz="100" dirty="0"/>
          </a:p>
          <a:p>
            <a:pPr marL="16510" algn="l" rtl="0" eaLnBrk="0">
              <a:lnSpc>
                <a:spcPct val="85000"/>
              </a:lnSpc>
            </a:pPr>
            <a:r>
              <a:rPr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¹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SFP</a:t>
            </a:r>
            <a:r>
              <a:rPr sz="800" kern="0" spc="4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70" dirty="0" err="1">
                <a:solidFill>
                  <a:srgbClr val="FFFFFF">
                    <a:alpha val="100000"/>
                  </a:srgbClr>
                </a:solidFill>
                <a:latin typeface="Alibaba Sans Viet" panose="020B0503020203040204" charset="0"/>
                <a:ea typeface="Alibaba Sans" panose="020B0503020203040204"/>
                <a:cs typeface="Alibaba Sans Viet" panose="020B0503020203040204" charset="0"/>
              </a:rPr>
              <a:t>trang</a:t>
            </a:r>
            <a:r>
              <a:rPr lang="en-US"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web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BNB</a:t>
            </a:r>
            <a:r>
              <a:rPr sz="800" kern="0" spc="5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Chain</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E</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xplorer:</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5">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https://bscscan.com/token/0xd41fdb03ba84762dd66a0af1a6c8540ff1ba5dfb</a:t>
            </a:r>
            <a:endParaRPr lang="en-US" altLang="en-US" sz="800" dirty="0">
              <a:latin typeface="Alibaba Sans Viet" panose="020B0503020203040204" charset="0"/>
              <a:cs typeface="Alibaba Sans Viet" panose="020B0503020203040204" charset="0"/>
            </a:endParaRPr>
          </a:p>
          <a:p>
            <a:pPr marL="15240" algn="l" rtl="0" eaLnBrk="0">
              <a:lnSpc>
                <a:spcPct val="85000"/>
              </a:lnSpc>
              <a:spcBef>
                <a:spcPts val="145"/>
              </a:spcBef>
            </a:pPr>
            <a:r>
              <a:rPr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²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SFP </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được di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chuyển</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một</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phần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lên</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nền</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tảng</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Ethereum vào </a:t>
            </a:r>
            <a:r>
              <a:rPr lang="en-US" sz="800" kern="0" dirty="0" err="1">
                <a:solidFill>
                  <a:srgbClr val="FFFFFF">
                    <a:alpha val="100000"/>
                  </a:srgbClr>
                </a:solidFill>
                <a:latin typeface="Alibaba Sans Viet" panose="020B0503020203040204" charset="0"/>
                <a:ea typeface="Alibaba Sans" panose="020B0503020203040204"/>
                <a:cs typeface="Alibaba Sans Viet" panose="020B0503020203040204" charset="0"/>
              </a:rPr>
              <a:t>ngày</a:t>
            </a:r>
            <a:r>
              <a:rPr lang="en-US" sz="800" kern="0" dirty="0">
                <a:solidFill>
                  <a:srgbClr val="FFFFFF">
                    <a:alpha val="100000"/>
                  </a:srgbClr>
                </a:solidFill>
                <a:latin typeface="Alibaba Sans Viet" panose="020B0503020203040204" charset="0"/>
                <a:ea typeface="Alibaba Sans" panose="020B0503020203040204"/>
                <a:cs typeface="Alibaba Sans Viet" panose="020B0503020203040204" charset="0"/>
              </a:rPr>
              <a:t> 17/7/2023</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Chi </a:t>
            </a:r>
            <a:r>
              <a:rPr lang="en-US"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tiết</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được chia </a:t>
            </a:r>
            <a:r>
              <a:rPr lang="en-US"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sẻ</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tại </a:t>
            </a:r>
            <a:r>
              <a:rPr lang="en-US"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trang</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sz="800" kern="0" spc="8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Blog</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6">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https://blog.safepal.com/greater-cross-chain-</a:t>
            </a:r>
            <a:endParaRPr lang="en-US" altLang="en-US" sz="800" dirty="0">
              <a:latin typeface="Alibaba Sans Viet" panose="020B0503020203040204" charset="0"/>
              <a:cs typeface="Alibaba Sans Viet" panose="020B0503020203040204" charset="0"/>
            </a:endParaRPr>
          </a:p>
          <a:p>
            <a:pPr marL="18415" algn="l" rtl="0" eaLnBrk="0">
              <a:lnSpc>
                <a:spcPct val="85000"/>
              </a:lnSpc>
              <a:spcBef>
                <a:spcPts val="145"/>
              </a:spcBef>
            </a:pPr>
            <a:r>
              <a:rPr lang="vi-VN"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Tích hợp tính tương tác cho SFP trên chuẩn BEP-20 và ERC-20</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Xem</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SFP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EtherScan</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https://etherscan.i</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7">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o/token/0x12e2b8033420270db2f3b328e32370cb5b2ca134</a:t>
            </a:r>
            <a:endParaRPr lang="en-US" altLang="en-US" sz="800" dirty="0">
              <a:latin typeface="Alibaba Sans Viet" panose="020B0503020203040204" charset="0"/>
              <a:cs typeface="Alibaba Sans Viet" panose="020B0503020203040204" charset="0"/>
            </a:endParaRPr>
          </a:p>
          <a:p>
            <a:pPr marL="16510" algn="l" rtl="0" eaLnBrk="0">
              <a:lnSpc>
                <a:spcPct val="85000"/>
              </a:lnSpc>
              <a:spcBef>
                <a:spcPts val="145"/>
              </a:spcBef>
            </a:pPr>
            <a:r>
              <a:rPr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³ </a:t>
            </a:r>
            <a:r>
              <a:rPr lang="vi-VN"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Dự án SFP đã được niêm yết là dự án IEO đầu tiên trên sàn giao dịch Binance vào năm 2021</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8">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https://www.binance.com/en/support/announcement/3a599775d4474e299c3aed3455e12478/</a:t>
            </a:r>
            <a:endParaRPr lang="en-US" altLang="en-US" sz="800" dirty="0">
              <a:latin typeface="Alibaba Sans Viet" panose="020B0503020203040204" charset="0"/>
              <a:cs typeface="Alibaba Sans Viet" panose="020B0503020203040204" charset="0"/>
            </a:endParaRPr>
          </a:p>
          <a:p>
            <a:pPr marL="12700" algn="l" rtl="0" eaLnBrk="0">
              <a:lnSpc>
                <a:spcPct val="85000"/>
              </a:lnSpc>
              <a:spcBef>
                <a:spcPts val="145"/>
              </a:spcBef>
            </a:pPr>
            <a:r>
              <a:rPr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⁴ </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SFP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CoinMarketCap</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9">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tps://coinmarketcap.com/currencies/safepal/</a:t>
            </a:r>
            <a:endParaRPr lang="en-US" altLang="en-US" sz="800" dirty="0">
              <a:latin typeface="Alibaba Sans Viet" panose="020B0503020203040204" charset="0"/>
              <a:cs typeface="Alibaba Sans Viet" panose="020B0503020203040204" charset="0"/>
            </a:endParaRPr>
          </a:p>
          <a:p>
            <a:pPr marL="16510" algn="l" rtl="0" eaLnBrk="0">
              <a:lnSpc>
                <a:spcPct val="85000"/>
              </a:lnSpc>
              <a:spcBef>
                <a:spcPts val="145"/>
              </a:spcBef>
            </a:pPr>
            <a:r>
              <a:rPr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⁵ </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SFP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khả</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dụng</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để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thanh</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toán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Pay</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r>
              <a:rPr sz="800" kern="0" spc="7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hlinkClick r:id="rId10">
                  <a:extLst>
                    <a:ext uri="{DAF060AB-1E55-43B9-8AAB-6FB025537F2F}">
                      <wpsdc:hlinkClr xmlns:wpsdc="http://www.wps.cn/officeDocument/2017/drawingmlCustomData" val="FFFFFF"/>
                      <wpsdc:folHlinkClr xmlns:wpsdc="http://www.wps.cn/officeDocument/2017/drawingmlCustomData" val="FFFFFF"/>
                      <wpsdc:hlinkUnderline xmlns:wpsdc="http://www.wps.cn/officeDocument/2017/drawingmlCustomData" val="0"/>
                    </a:ext>
                  </a:extLst>
                </a:hlinkClick>
              </a:rPr>
              <a:t>https://pay.binance.com/en/merchant-stores?tab=featured</a:t>
            </a:r>
            <a:endParaRPr lang="en-US" altLang="en-US" sz="800" dirty="0">
              <a:latin typeface="Alibaba Sans Viet" panose="020B0503020203040204" charset="0"/>
              <a:cs typeface="Alibaba Sans Viet" panose="020B0503020203040204" charset="0"/>
            </a:endParaRPr>
          </a:p>
        </p:txBody>
      </p:sp>
      <p:graphicFrame>
        <p:nvGraphicFramePr>
          <p:cNvPr id="234" name="table 234"/>
          <p:cNvGraphicFramePr>
            <a:graphicFrameLocks noGrp="1"/>
          </p:cNvGraphicFramePr>
          <p:nvPr>
            <p:custDataLst>
              <p:tags r:id="rId11"/>
            </p:custDataLst>
          </p:nvPr>
        </p:nvGraphicFramePr>
        <p:xfrm>
          <a:off x="6052820" y="1145540"/>
          <a:ext cx="2199639" cy="2201540"/>
        </p:xfrm>
        <a:graphic>
          <a:graphicData uri="http://schemas.openxmlformats.org/drawingml/2006/table">
            <a:tbl>
              <a:tblPr/>
              <a:tblGrid>
                <a:gridCol w="1716405"/>
                <a:gridCol w="483234"/>
              </a:tblGrid>
              <a:tr h="247650">
                <a:tc>
                  <a:txBody>
                    <a:bodyPr/>
                    <a:p>
                      <a:pPr algn="l" rtl="0" eaLnBrk="0">
                        <a:lnSpc>
                          <a:spcPct val="107000"/>
                        </a:lnSpc>
                      </a:pPr>
                      <a:endParaRPr lang="en-US" altLang="en-US" sz="500" dirty="0"/>
                    </a:p>
                    <a:p>
                      <a:pPr marL="106680" algn="l" rtl="0" eaLnBrk="0">
                        <a:lnSpc>
                          <a:spcPct val="91000"/>
                        </a:lnSpc>
                        <a:spcBef>
                          <a:spcPts val="0"/>
                        </a:spcBef>
                      </a:pP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Quỹ</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tài</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trợ</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6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13000"/>
                        </a:lnSpc>
                      </a:pPr>
                      <a:endParaRPr lang="en-US" altLang="en-US" sz="500" dirty="0"/>
                    </a:p>
                    <a:p>
                      <a:pPr marL="97155" algn="l" rtl="0" eaLnBrk="0">
                        <a:lnSpc>
                          <a:spcPct val="85000"/>
                        </a:lnSpc>
                      </a:pPr>
                      <a:r>
                        <a:rPr lang="en-US" altLang="en-US" sz="900" kern="0" spc="50" dirty="0" err="1">
                          <a:solidFill>
                            <a:srgbClr val="FFFFFF">
                              <a:alpha val="100000"/>
                            </a:srgbClr>
                          </a:solidFill>
                          <a:latin typeface="Alibaba Sans" panose="020B0503020203040204"/>
                        </a:rPr>
                        <a:t>Đội</a:t>
                      </a:r>
                      <a:r>
                        <a:rPr lang="en-US" altLang="en-US" sz="900" kern="0" spc="50" dirty="0">
                          <a:solidFill>
                            <a:srgbClr val="FFFFFF">
                              <a:alpha val="100000"/>
                            </a:srgbClr>
                          </a:solidFill>
                          <a:latin typeface="Alibaba Sans" panose="020B0503020203040204"/>
                        </a:rPr>
                        <a:t> </a:t>
                      </a:r>
                      <a:r>
                        <a:rPr lang="en-US" altLang="en-US" sz="900" kern="0" spc="50" dirty="0" err="1">
                          <a:solidFill>
                            <a:srgbClr val="FFFFFF">
                              <a:alpha val="100000"/>
                            </a:srgbClr>
                          </a:solidFill>
                          <a:latin typeface="Alibaba Sans" panose="020B0503020203040204"/>
                        </a:rPr>
                        <a:t>ngũ</a:t>
                      </a:r>
                      <a:r>
                        <a:rPr lang="en-US" altLang="en-US" sz="900" kern="0" spc="50" dirty="0">
                          <a:solidFill>
                            <a:srgbClr val="FFFFFF">
                              <a:alpha val="100000"/>
                            </a:srgbClr>
                          </a:solidFill>
                          <a:latin typeface="Alibaba Sans" panose="020B0503020203040204"/>
                        </a:rPr>
                        <a:t> </a:t>
                      </a:r>
                      <a:r>
                        <a:rPr lang="en-US" altLang="en-US" sz="900" kern="0" spc="50" dirty="0" err="1">
                          <a:solidFill>
                            <a:srgbClr val="FFFFFF">
                              <a:alpha val="100000"/>
                            </a:srgbClr>
                          </a:solidFill>
                          <a:latin typeface="Alibaba Sans" panose="020B0503020203040204"/>
                        </a:rPr>
                        <a:t>phát</a:t>
                      </a:r>
                      <a:r>
                        <a:rPr lang="en-US" altLang="en-US" sz="900" kern="0" spc="50" dirty="0">
                          <a:solidFill>
                            <a:srgbClr val="FFFFFF">
                              <a:alpha val="100000"/>
                            </a:srgbClr>
                          </a:solidFill>
                          <a:latin typeface="Alibaba Sans" panose="020B0503020203040204"/>
                        </a:rPr>
                        <a:t> </a:t>
                      </a:r>
                      <a:r>
                        <a:rPr lang="en-US" altLang="en-US" sz="900" kern="0" spc="50" dirty="0" err="1">
                          <a:solidFill>
                            <a:srgbClr val="FFFFFF">
                              <a:alpha val="100000"/>
                            </a:srgbClr>
                          </a:solidFill>
                          <a:latin typeface="Alibaba Sans" panose="020B0503020203040204"/>
                        </a:rPr>
                        <a:t>triển</a:t>
                      </a:r>
                      <a:r>
                        <a:rPr lang="en-US" altLang="en-US" sz="900" kern="0" spc="50" dirty="0">
                          <a:solidFill>
                            <a:srgbClr val="FFFFFF">
                              <a:alpha val="100000"/>
                            </a:srgbClr>
                          </a:solidFill>
                          <a:latin typeface="Alibaba Sans" panose="020B0503020203040204"/>
                        </a:rPr>
                        <a:t> </a:t>
                      </a:r>
                      <a:r>
                        <a:rPr lang="en-US" altLang="en-US" sz="900" kern="0" spc="50" dirty="0" err="1">
                          <a:solidFill>
                            <a:srgbClr val="FFFFFF">
                              <a:alpha val="100000"/>
                            </a:srgbClr>
                          </a:solidFill>
                          <a:latin typeface="Alibaba Sans" panose="020B0503020203040204"/>
                        </a:rPr>
                        <a:t>sản</a:t>
                      </a:r>
                      <a:r>
                        <a:rPr lang="en-US" altLang="en-US" sz="900" kern="0" spc="50" dirty="0">
                          <a:solidFill>
                            <a:srgbClr val="FFFFFF">
                              <a:alpha val="100000"/>
                            </a:srgbClr>
                          </a:solidFill>
                          <a:latin typeface="Alibaba Sans" panose="020B0503020203040204"/>
                        </a:rPr>
                        <a:t> </a:t>
                      </a:r>
                      <a:r>
                        <a:rPr lang="en-US" altLang="en-US" sz="900" kern="0" spc="50" dirty="0" err="1">
                          <a:solidFill>
                            <a:srgbClr val="FFFFFF">
                              <a:alpha val="100000"/>
                            </a:srgbClr>
                          </a:solidFill>
                          <a:latin typeface="Alibaba Sans" panose="020B0503020203040204"/>
                        </a:rPr>
                        <a:t>phẩm</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1920" algn="l" rtl="0" eaLnBrk="0">
                        <a:lnSpc>
                          <a:spcPct val="86000"/>
                        </a:lnSpc>
                        <a:spcBef>
                          <a:spcPts val="0"/>
                        </a:spcBef>
                      </a:pPr>
                      <a:r>
                        <a:rPr sz="900" kern="0" spc="40" dirty="0">
                          <a:solidFill>
                            <a:srgbClr val="FFFFFF">
                              <a:alpha val="100000"/>
                            </a:srgbClr>
                          </a:solidFill>
                          <a:latin typeface="Alibaba Sans" panose="020B0503020203040204"/>
                          <a:ea typeface="Alibaba Sans" panose="020B0503020203040204"/>
                          <a:cs typeface="Alibaba Sans" panose="020B0503020203040204"/>
                        </a:rPr>
                        <a:t>20%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204">
                <a:tc>
                  <a:txBody>
                    <a:bodyPr/>
                    <a:p>
                      <a:pPr algn="l" rtl="0" eaLnBrk="0">
                        <a:lnSpc>
                          <a:spcPct val="101000"/>
                        </a:lnSpc>
                      </a:pPr>
                      <a:endParaRPr lang="en-US" altLang="en-US" sz="500" dirty="0"/>
                    </a:p>
                    <a:p>
                      <a:pPr marL="104140" algn="l" rtl="0" eaLnBrk="0">
                        <a:lnSpc>
                          <a:spcPct val="93000"/>
                        </a:lnSpc>
                        <a:spcBef>
                          <a:spcPts val="5"/>
                        </a:spcBef>
                      </a:pPr>
                      <a:r>
                        <a:rPr lang="en-US" sz="900" kern="0" spc="50" dirty="0" err="1">
                          <a:solidFill>
                            <a:srgbClr val="FFFFFF">
                              <a:alpha val="100000"/>
                            </a:srgbClr>
                          </a:solidFill>
                          <a:latin typeface="Alibaba Sans" panose="020B0503020203040204"/>
                          <a:ea typeface="Alibaba Sans" panose="020B0503020203040204"/>
                          <a:cs typeface="Alibaba Sans" panose="020B0503020203040204"/>
                        </a:rPr>
                        <a:t>Cộng</a:t>
                      </a:r>
                      <a:r>
                        <a:rPr lang="en-US" sz="900" kern="0" spc="5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50" dirty="0" err="1">
                          <a:solidFill>
                            <a:srgbClr val="FFFFFF">
                              <a:alpha val="100000"/>
                            </a:srgbClr>
                          </a:solidFill>
                          <a:latin typeface="Alibaba Sans" panose="020B0503020203040204"/>
                          <a:ea typeface="Alibaba Sans" panose="020B0503020203040204"/>
                          <a:cs typeface="Alibaba Sans" panose="020B0503020203040204"/>
                        </a:rPr>
                        <a:t>đồng</a:t>
                      </a:r>
                      <a:r>
                        <a:rPr sz="900" kern="0" spc="50" dirty="0">
                          <a:solidFill>
                            <a:srgbClr val="FFFFFF">
                              <a:alpha val="100000"/>
                            </a:srgbClr>
                          </a:solidFill>
                          <a:latin typeface="Alibaba Sans" panose="020B0503020203040204"/>
                          <a:ea typeface="Alibaba Sans" panose="020B0503020203040204"/>
                          <a:cs typeface="Alibaba Sans" panose="020B0503020203040204"/>
                        </a:rPr>
                        <a:t> &amp; </a:t>
                      </a:r>
                      <a:r>
                        <a:rPr lang="en-US" sz="900" kern="0" spc="50" dirty="0">
                          <a:solidFill>
                            <a:srgbClr val="FFFFFF">
                              <a:alpha val="100000"/>
                            </a:srgbClr>
                          </a:solidFill>
                          <a:latin typeface="Alibaba Sans" panose="020B0503020203040204"/>
                          <a:ea typeface="Alibaba Sans" panose="020B0503020203040204"/>
                          <a:cs typeface="Alibaba Sans" panose="020B0503020203040204"/>
                        </a:rPr>
                        <a:t>Aird</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rop</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1000"/>
                        </a:lnSpc>
                      </a:pPr>
                      <a:endParaRPr lang="en-US" altLang="en-US" sz="500" dirty="0"/>
                    </a:p>
                    <a:p>
                      <a:pPr marL="127635" algn="l" rtl="0" eaLnBrk="0">
                        <a:lnSpc>
                          <a:spcPct val="86000"/>
                        </a:lnSpc>
                        <a:spcBef>
                          <a:spcPts val="0"/>
                        </a:spcBef>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6680" algn="l" rtl="0" eaLnBrk="0">
                        <a:lnSpc>
                          <a:spcPct val="93000"/>
                        </a:lnSpc>
                        <a:spcBef>
                          <a:spcPts val="5"/>
                        </a:spcBef>
                      </a:pP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Tiếp</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thị</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sản</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phẩm</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2235" algn="l" rtl="0" eaLnBrk="0">
                        <a:lnSpc>
                          <a:spcPct val="91000"/>
                        </a:lnSpc>
                      </a:pPr>
                      <a:r>
                        <a:rPr lang="en-US" altLang="en-US" sz="900" kern="0" spc="30" dirty="0" err="1">
                          <a:solidFill>
                            <a:srgbClr val="FFFFFF">
                              <a:alpha val="100000"/>
                            </a:srgbClr>
                          </a:solidFill>
                          <a:latin typeface="Alibaba Sans" panose="020B0503020203040204"/>
                        </a:rPr>
                        <a:t>Vòng</a:t>
                      </a:r>
                      <a:r>
                        <a:rPr lang="en-US" altLang="en-US" sz="900" kern="0" spc="30" dirty="0">
                          <a:solidFill>
                            <a:srgbClr val="FFFFFF">
                              <a:alpha val="100000"/>
                            </a:srgbClr>
                          </a:solidFill>
                          <a:latin typeface="Alibaba Sans" panose="020B0503020203040204"/>
                        </a:rPr>
                        <a:t> </a:t>
                      </a:r>
                      <a:r>
                        <a:rPr lang="en-US" altLang="en-US" sz="900" kern="0" spc="30" dirty="0" err="1">
                          <a:solidFill>
                            <a:srgbClr val="FFFFFF">
                              <a:alpha val="100000"/>
                            </a:srgbClr>
                          </a:solidFill>
                          <a:latin typeface="Alibaba Sans" panose="020B0503020203040204"/>
                        </a:rPr>
                        <a:t>bán</a:t>
                      </a:r>
                      <a:r>
                        <a:rPr lang="en-US" altLang="en-US" sz="900" kern="0" spc="30" dirty="0">
                          <a:solidFill>
                            <a:srgbClr val="FFFFFF">
                              <a:alpha val="100000"/>
                            </a:srgbClr>
                          </a:solidFill>
                          <a:latin typeface="Alibaba Sans" panose="020B0503020203040204"/>
                        </a:rPr>
                        <a:t> </a:t>
                      </a:r>
                      <a:r>
                        <a:rPr lang="en-US" altLang="en-US" sz="900" kern="0" spc="30" dirty="0" err="1">
                          <a:solidFill>
                            <a:srgbClr val="FFFFFF">
                              <a:alpha val="100000"/>
                            </a:srgbClr>
                          </a:solidFill>
                          <a:latin typeface="Alibaba Sans" panose="020B0503020203040204"/>
                        </a:rPr>
                        <a:t>hạt</a:t>
                      </a:r>
                      <a:r>
                        <a:rPr lang="en-US" altLang="en-US" sz="900" kern="0" spc="30" dirty="0">
                          <a:solidFill>
                            <a:srgbClr val="FFFFFF">
                              <a:alpha val="100000"/>
                            </a:srgbClr>
                          </a:solidFill>
                          <a:latin typeface="Alibaba Sans" panose="020B0503020203040204"/>
                        </a:rPr>
                        <a:t> </a:t>
                      </a:r>
                      <a:r>
                        <a:rPr lang="en-US" altLang="en-US" sz="900" kern="0" spc="30" dirty="0" err="1">
                          <a:solidFill>
                            <a:srgbClr val="FFFFFF">
                              <a:alpha val="100000"/>
                            </a:srgbClr>
                          </a:solidFill>
                          <a:latin typeface="Alibaba Sans" panose="020B0503020203040204"/>
                        </a:rPr>
                        <a:t>giống</a:t>
                      </a:r>
                      <a:r>
                        <a:rPr lang="en-US" altLang="en-US" sz="900" kern="0" spc="30" dirty="0">
                          <a:solidFill>
                            <a:srgbClr val="FFFFFF">
                              <a:alpha val="100000"/>
                            </a:srgbClr>
                          </a:solidFill>
                          <a:latin typeface="Alibaba Sans" panose="020B0503020203040204"/>
                        </a:rPr>
                        <a:t> (Seed sale)</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2%</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3000"/>
                        </a:lnSpc>
                      </a:pPr>
                      <a:endParaRPr lang="en-US" altLang="en-US" sz="500" dirty="0"/>
                    </a:p>
                    <a:p>
                      <a:pPr marL="106680" algn="l" rtl="0" eaLnBrk="0">
                        <a:lnSpc>
                          <a:spcPct val="91000"/>
                        </a:lnSpc>
                      </a:pPr>
                      <a:r>
                        <a:rPr lang="en-US" altLang="en-US" sz="900" kern="0" spc="30" dirty="0" err="1">
                          <a:solidFill>
                            <a:srgbClr val="FFFFFF">
                              <a:alpha val="100000"/>
                            </a:srgbClr>
                          </a:solidFill>
                          <a:latin typeface="Alibaba Sans" panose="020B0503020203040204"/>
                        </a:rPr>
                        <a:t>Vòng</a:t>
                      </a:r>
                      <a:r>
                        <a:rPr lang="en-US" altLang="en-US" sz="900" kern="0" spc="30" dirty="0">
                          <a:solidFill>
                            <a:srgbClr val="FFFFFF">
                              <a:alpha val="100000"/>
                            </a:srgbClr>
                          </a:solidFill>
                          <a:latin typeface="Alibaba Sans" panose="020B0503020203040204"/>
                        </a:rPr>
                        <a:t> </a:t>
                      </a:r>
                      <a:r>
                        <a:rPr lang="en-US" altLang="en-US" sz="900" kern="0" spc="30" dirty="0" err="1">
                          <a:solidFill>
                            <a:srgbClr val="FFFFFF">
                              <a:alpha val="100000"/>
                            </a:srgbClr>
                          </a:solidFill>
                          <a:latin typeface="Alibaba Sans" panose="020B0503020203040204"/>
                        </a:rPr>
                        <a:t>bán</a:t>
                      </a:r>
                      <a:r>
                        <a:rPr lang="en-US" altLang="en-US" sz="900" kern="0" spc="30" dirty="0">
                          <a:solidFill>
                            <a:srgbClr val="FFFFFF">
                              <a:alpha val="100000"/>
                            </a:srgbClr>
                          </a:solidFill>
                          <a:latin typeface="Alibaba Sans" panose="020B0503020203040204"/>
                        </a:rPr>
                        <a:t> công </a:t>
                      </a:r>
                      <a:r>
                        <a:rPr lang="en-US" altLang="en-US" sz="900" kern="0" spc="30" dirty="0" err="1">
                          <a:solidFill>
                            <a:srgbClr val="FFFFFF">
                              <a:alpha val="100000"/>
                            </a:srgbClr>
                          </a:solidFill>
                          <a:latin typeface="Alibaba Sans" panose="020B0503020203040204"/>
                        </a:rPr>
                        <a:t>khai</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27635" algn="l" rtl="0" eaLnBrk="0">
                        <a:lnSpc>
                          <a:spcPct val="86000"/>
                        </a:lnSpc>
                      </a:pPr>
                      <a:r>
                        <a:rPr sz="900" kern="0" spc="20" dirty="0">
                          <a:solidFill>
                            <a:srgbClr val="FFFFFF">
                              <a:alpha val="100000"/>
                            </a:srgbClr>
                          </a:solidFill>
                          <a:latin typeface="Alibaba Sans" panose="020B0503020203040204"/>
                          <a:ea typeface="Alibaba Sans" panose="020B0503020203040204"/>
                          <a:cs typeface="Alibaba Sans" panose="020B0503020203040204"/>
                        </a:rPr>
                        <a:t>10%</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40">
                <a:tc>
                  <a:txBody>
                    <a:bodyPr/>
                    <a:p>
                      <a:pPr algn="l" rtl="0" eaLnBrk="0">
                        <a:lnSpc>
                          <a:spcPct val="103000"/>
                        </a:lnSpc>
                      </a:pPr>
                      <a:endParaRPr lang="en-US" altLang="en-US" sz="500" dirty="0"/>
                    </a:p>
                    <a:p>
                      <a:pPr marL="106680" algn="l" rtl="0" eaLnBrk="0">
                        <a:lnSpc>
                          <a:spcPct val="91000"/>
                        </a:lnSpc>
                      </a:pP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Vòng</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bán</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riêng</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tư</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4940" algn="l" rtl="0" eaLnBrk="0">
                        <a:lnSpc>
                          <a:spcPct val="86000"/>
                        </a:lnSpc>
                      </a:pPr>
                      <a:r>
                        <a:rPr sz="900" kern="0" spc="40" dirty="0">
                          <a:solidFill>
                            <a:srgbClr val="FFFFFF">
                              <a:alpha val="100000"/>
                            </a:srgbClr>
                          </a:solidFill>
                          <a:latin typeface="Alibaba Sans" panose="020B0503020203040204"/>
                          <a:ea typeface="Alibaba Sans" panose="020B0503020203040204"/>
                          <a:cs typeface="Alibaba Sans" panose="020B0503020203040204"/>
                        </a:rPr>
                        <a:t>4%</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3839">
                <a:tc>
                  <a:txBody>
                    <a:bodyPr/>
                    <a:p>
                      <a:pPr algn="l" rtl="0" eaLnBrk="0">
                        <a:lnSpc>
                          <a:spcPct val="102000"/>
                        </a:lnSpc>
                      </a:pPr>
                      <a:endParaRPr lang="en-US" altLang="en-US" sz="500" dirty="0"/>
                    </a:p>
                    <a:p>
                      <a:pPr marL="102235" algn="l" rtl="0" eaLnBrk="0">
                        <a:lnSpc>
                          <a:spcPct val="93000"/>
                        </a:lnSpc>
                        <a:spcBef>
                          <a:spcPts val="5"/>
                        </a:spcBef>
                      </a:pP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Vòng</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bán</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chiến</a:t>
                      </a:r>
                      <a:r>
                        <a:rPr lang="en-US" sz="900" kern="0" spc="3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30" dirty="0" err="1">
                          <a:solidFill>
                            <a:srgbClr val="FFFFFF">
                              <a:alpha val="100000"/>
                            </a:srgbClr>
                          </a:solidFill>
                          <a:latin typeface="Alibaba Sans" panose="020B0503020203040204"/>
                          <a:ea typeface="Alibaba Sans" panose="020B0503020203040204"/>
                          <a:cs typeface="Alibaba Sans" panose="020B0503020203040204"/>
                        </a:rPr>
                        <a:t>lược</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58115" algn="l" rtl="0" eaLnBrk="0">
                        <a:lnSpc>
                          <a:spcPct val="86000"/>
                        </a:lnSpc>
                      </a:pPr>
                      <a:r>
                        <a:rPr sz="900" kern="0" spc="30" dirty="0">
                          <a:solidFill>
                            <a:srgbClr val="FFFFFF">
                              <a:alpha val="100000"/>
                            </a:srgbClr>
                          </a:solidFill>
                          <a:latin typeface="Alibaba Sans" panose="020B0503020203040204"/>
                          <a:ea typeface="Alibaba Sans" panose="020B0503020203040204"/>
                          <a:cs typeface="Alibaba Sans" panose="020B0503020203040204"/>
                        </a:rPr>
                        <a:t>9%</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r h="247650">
                <a:tc>
                  <a:txBody>
                    <a:bodyPr/>
                    <a:p>
                      <a:pPr algn="l" rtl="0" eaLnBrk="0">
                        <a:lnSpc>
                          <a:spcPct val="113000"/>
                        </a:lnSpc>
                      </a:pPr>
                      <a:endParaRPr lang="en-US" altLang="en-US" sz="500" dirty="0"/>
                    </a:p>
                    <a:p>
                      <a:pPr marL="106680" algn="l" rtl="0" eaLnBrk="0">
                        <a:lnSpc>
                          <a:spcPct val="87000"/>
                        </a:lnSpc>
                        <a:spcBef>
                          <a:spcPts val="0"/>
                        </a:spcBef>
                      </a:pPr>
                      <a:r>
                        <a:rPr lang="en-US" sz="900" kern="0" spc="40" dirty="0">
                          <a:solidFill>
                            <a:srgbClr val="FFFFFF">
                              <a:alpha val="100000"/>
                            </a:srgbClr>
                          </a:solidFill>
                          <a:latin typeface="Alibaba Sans" panose="020B0503020203040204"/>
                          <a:ea typeface="Alibaba Sans" panose="020B0503020203040204"/>
                          <a:cs typeface="Alibaba Sans" panose="020B0503020203040204"/>
                        </a:rPr>
                        <a:t>Hệ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sinh</a:t>
                      </a:r>
                      <a:r>
                        <a:rPr lang="en-US" sz="900" kern="0" spc="40" dirty="0">
                          <a:solidFill>
                            <a:srgbClr val="FFFFFF">
                              <a:alpha val="100000"/>
                            </a:srgbClr>
                          </a:solidFill>
                          <a:latin typeface="Alibaba Sans" panose="020B0503020203040204"/>
                          <a:ea typeface="Alibaba Sans" panose="020B0503020203040204"/>
                          <a:cs typeface="Alibaba Sans" panose="020B0503020203040204"/>
                        </a:rPr>
                        <a:t> </a:t>
                      </a:r>
                      <a:r>
                        <a:rPr lang="en-US" sz="900" kern="0" spc="40" dirty="0" err="1">
                          <a:solidFill>
                            <a:srgbClr val="FFFFFF">
                              <a:alpha val="100000"/>
                            </a:srgbClr>
                          </a:solidFill>
                          <a:latin typeface="Alibaba Sans" panose="020B0503020203040204"/>
                          <a:ea typeface="Alibaba Sans" panose="020B0503020203040204"/>
                          <a:cs typeface="Alibaba Sans" panose="020B0503020203040204"/>
                        </a:rPr>
                        <a:t>thái</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c>
                  <a:txBody>
                    <a:bodyPr/>
                    <a:p>
                      <a:pPr algn="l" rtl="0" eaLnBrk="0">
                        <a:lnSpc>
                          <a:spcPct val="112000"/>
                        </a:lnSpc>
                      </a:pPr>
                      <a:endParaRPr lang="en-US" altLang="en-US" sz="500" dirty="0"/>
                    </a:p>
                    <a:p>
                      <a:pPr marL="161925" algn="l" rtl="0" eaLnBrk="0">
                        <a:lnSpc>
                          <a:spcPct val="86000"/>
                        </a:lnSpc>
                      </a:pPr>
                      <a:r>
                        <a:rPr sz="900" kern="0" spc="10" dirty="0">
                          <a:solidFill>
                            <a:srgbClr val="FFFFFF">
                              <a:alpha val="100000"/>
                            </a:srgbClr>
                          </a:solidFill>
                          <a:latin typeface="Alibaba Sans" panose="020B0503020203040204"/>
                          <a:ea typeface="Alibaba Sans" panose="020B0503020203040204"/>
                          <a:cs typeface="Alibaba Sans" panose="020B0503020203040204"/>
                        </a:rPr>
                        <a:t>5%</a:t>
                      </a:r>
                      <a:endParaRPr lang="en-US" altLang="en-US" sz="900" dirty="0"/>
                    </a:p>
                  </a:txBody>
                  <a:tcPr marL="0" marR="0" marT="0" marB="0">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tcPr>
                </a:tc>
              </a:tr>
            </a:tbl>
          </a:graphicData>
        </a:graphic>
      </p:graphicFrame>
      <p:sp>
        <p:nvSpPr>
          <p:cNvPr id="236" name="textbox 236"/>
          <p:cNvSpPr/>
          <p:nvPr>
            <p:custDataLst>
              <p:tags r:id="rId12"/>
            </p:custDataLst>
          </p:nvPr>
        </p:nvSpPr>
        <p:spPr>
          <a:xfrm>
            <a:off x="574675" y="507365"/>
            <a:ext cx="4051935" cy="393065"/>
          </a:xfrm>
          <a:prstGeom prst="rect">
            <a:avLst/>
          </a:prstGeom>
        </p:spPr>
        <p:txBody>
          <a:bodyPr vert="horz" wrap="square" lIns="0" tIns="0" rIns="0" bIns="0"/>
          <a:p>
            <a:pPr algn="l" rtl="0" eaLnBrk="0">
              <a:lnSpc>
                <a:spcPct val="83000"/>
              </a:lnSpc>
            </a:pPr>
            <a:endParaRPr lang="en-US" altLang="en-US" sz="100" dirty="0"/>
          </a:p>
          <a:p>
            <a:pPr marL="12700" algn="l" rtl="0" eaLnBrk="0">
              <a:lnSpc>
                <a:spcPts val="2895"/>
              </a:lnSpc>
            </a:pPr>
            <a:r>
              <a:rPr lang="en-US" sz="2400" kern="0" spc="3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Đôi</a:t>
            </a:r>
            <a:r>
              <a:rPr lang="en-US" sz="2400" kern="0" spc="3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3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điều</a:t>
            </a:r>
            <a:r>
              <a:rPr lang="en-US" sz="2400" kern="0" spc="3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30" dirty="0" err="1">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về</a:t>
            </a:r>
            <a:r>
              <a:rPr lang="en-US" sz="2400" kern="0" spc="3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Token</a:t>
            </a:r>
            <a:r>
              <a:rPr sz="2400" kern="0" spc="110" dirty="0">
                <a:solidFill>
                  <a:srgbClr val="79EFBD">
                    <a:alpha val="100000"/>
                  </a:srgbClr>
                </a:solidFill>
                <a:latin typeface="Alibaba Sans Viet" panose="020B0503020203040204" charset="0"/>
                <a:ea typeface="Arial" panose="020B0604020202020204"/>
                <a:cs typeface="Alibaba Sans Viet" panose="020B0503020203040204" charset="0"/>
              </a:rPr>
              <a:t> </a:t>
            </a:r>
            <a:r>
              <a:rPr sz="2400" kern="0" spc="30" dirty="0">
                <a:ln w="797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SFP</a:t>
            </a:r>
            <a:endParaRPr lang="en-US" altLang="en-US" sz="2400" dirty="0">
              <a:latin typeface="Alibaba Sans Viet" panose="020B0503020203040204" charset="0"/>
              <a:cs typeface="Alibaba Sans Viet" panose="020B050302020304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42" name="textbox 242"/>
          <p:cNvSpPr/>
          <p:nvPr>
            <p:custDataLst>
              <p:tags r:id="rId3"/>
            </p:custDataLst>
          </p:nvPr>
        </p:nvSpPr>
        <p:spPr>
          <a:xfrm>
            <a:off x="459740" y="505460"/>
            <a:ext cx="8176895" cy="303149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Các</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tiện</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ích</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chức</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năng</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của</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SFP</a:t>
            </a:r>
            <a:endParaRPr lang="en-US" altLang="en-US" sz="2400" dirty="0">
              <a:latin typeface="Alibaba Sans Viet" panose="020B0503020203040204" charset="0"/>
              <a:cs typeface="Alibaba Sans Viet" panose="020B0503020203040204" charset="0"/>
            </a:endParaRPr>
          </a:p>
          <a:p>
            <a:pPr marL="313055" algn="l" rtl="0" eaLnBrk="0">
              <a:lnSpc>
                <a:spcPts val="1700"/>
              </a:lnSpc>
              <a:spcBef>
                <a:spcPts val="395"/>
              </a:spcBef>
            </a:pPr>
            <a:endParaRPr lang="en-US" altLang="en-US" sz="1400">
              <a:solidFill>
                <a:srgbClr val="79EFBD"/>
              </a:solidFill>
              <a:latin typeface="Alibaba Sans Viet" panose="020B0503020203040204" charset="0"/>
              <a:cs typeface="Alibaba Sans Viet" panose="020B0503020203040204" charset="0"/>
              <a:sym typeface="Webdings" panose="05030102010509060703" charset="0"/>
            </a:endParaRPr>
          </a:p>
          <a:p>
            <a:pPr marL="313055" algn="l" rtl="0" eaLnBrk="0">
              <a:lnSpc>
                <a:spcPts val="1700"/>
              </a:lnSpc>
              <a:spcBef>
                <a:spcPts val="395"/>
              </a:spcBef>
            </a:pPr>
            <a:r>
              <a:rPr lang="en-US" altLang="en-US" sz="1400">
                <a:solidFill>
                  <a:srgbClr val="79EFBD"/>
                </a:solidFill>
                <a:latin typeface="Alibaba Sans Viet" panose="020B0503020203040204" charset="0"/>
                <a:cs typeface="Alibaba Sans Viet" panose="020B0503020203040204" charset="0"/>
                <a:sym typeface="Webdings" panose="05030102010509060703" charset="0"/>
              </a:rPr>
              <a:t></a:t>
            </a:r>
            <a:r>
              <a:rPr lang="en-US" sz="1400" b="1" kern="0" spc="-20" dirty="0" err="1">
                <a:solidFill>
                  <a:srgbClr val="79EFBD">
                    <a:alpha val="100000"/>
                  </a:srgbClr>
                </a:solidFill>
                <a:latin typeface="Alibaba Sans Viet" panose="020B0503020203040204" charset="0"/>
                <a:ea typeface="Alibaba Sans" panose="020B0503020203040204"/>
                <a:cs typeface="Alibaba Sans Viet" panose="020B0503020203040204" charset="0"/>
              </a:rPr>
              <a:t>Phí</a:t>
            </a:r>
            <a:r>
              <a:rPr lang="en-US" sz="1400" b="1" kern="0" spc="-2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20" dirty="0" err="1">
                <a:solidFill>
                  <a:srgbClr val="79EFBD">
                    <a:alpha val="100000"/>
                  </a:srgbClr>
                </a:solidFill>
                <a:latin typeface="Alibaba Sans Viet" panose="020B0503020203040204" charset="0"/>
                <a:ea typeface="Alibaba Sans" panose="020B0503020203040204"/>
                <a:cs typeface="Alibaba Sans Viet" panose="020B0503020203040204" charset="0"/>
              </a:rPr>
              <a:t>và</a:t>
            </a:r>
            <a:r>
              <a:rPr lang="en-US" sz="1400" b="1" kern="0" spc="-2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20" dirty="0" err="1">
                <a:solidFill>
                  <a:srgbClr val="79EFBD">
                    <a:alpha val="100000"/>
                  </a:srgbClr>
                </a:solidFill>
                <a:latin typeface="Alibaba Sans Viet" panose="020B0503020203040204" charset="0"/>
                <a:ea typeface="Alibaba Sans" panose="020B0503020203040204"/>
                <a:cs typeface="Alibaba Sans Viet" panose="020B0503020203040204" charset="0"/>
              </a:rPr>
              <a:t>Giảm</a:t>
            </a:r>
            <a:r>
              <a:rPr lang="en-US" sz="1400" b="1" kern="0" spc="-2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20" dirty="0" err="1">
                <a:solidFill>
                  <a:srgbClr val="79EFBD">
                    <a:alpha val="100000"/>
                  </a:srgbClr>
                </a:solidFill>
                <a:latin typeface="Alibaba Sans Viet" panose="020B0503020203040204" charset="0"/>
                <a:ea typeface="Alibaba Sans" panose="020B0503020203040204"/>
                <a:cs typeface="Alibaba Sans Viet" panose="020B0503020203040204" charset="0"/>
              </a:rPr>
              <a:t>giá</a:t>
            </a:r>
            <a:endParaRPr lang="en-US" altLang="en-US" sz="1400" dirty="0">
              <a:latin typeface="Alibaba Sans Viet" panose="020B0503020203040204" charset="0"/>
              <a:cs typeface="Alibaba Sans Viet" panose="020B0503020203040204" charset="0"/>
            </a:endParaRPr>
          </a:p>
          <a:p>
            <a:pPr indent="0" algn="l" rtl="0" eaLnBrk="0" fontAlgn="auto">
              <a:lnSpc>
                <a:spcPct val="100000"/>
              </a:lnSpc>
              <a:spcBef>
                <a:spcPts val="255"/>
              </a:spcBef>
            </a:pPr>
            <a:r>
              <a:rPr lang="en-US" altLang="vi-VN" sz="1200" kern="0" spc="-10" dirty="0">
                <a:solidFill>
                  <a:srgbClr val="FFFFFF">
                    <a:alpha val="100000"/>
                  </a:srgbClr>
                </a:solidFill>
                <a:latin typeface="Alibaba Sans" panose="020B0503020203040204"/>
                <a:ea typeface="Alibaba Sans" panose="020B0503020203040204"/>
                <a:cs typeface="Alibaba Sans" panose="020B0503020203040204"/>
              </a:rPr>
              <a:t>          </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Người dùng có thể sử dụng SFP để thanh toán phí hoặc nhận giảm giá cho các sản phẩm và dịch vụ của</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indent="0" algn="l" rtl="0" eaLnBrk="0" fontAlgn="auto">
              <a:lnSpc>
                <a:spcPct val="100000"/>
              </a:lnSpc>
              <a:spcBef>
                <a:spcPts val="255"/>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alt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alt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bao gồm nhưng không giới hạn</a:t>
            </a:r>
            <a:r>
              <a:rPr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a:p>
            <a:pPr indent="0" algn="l" rtl="0" eaLnBrk="0" fontAlgn="auto">
              <a:lnSpc>
                <a:spcPct val="100000"/>
              </a:lnSpc>
            </a:pPr>
            <a:endParaRPr lang="en-US" altLang="en-US" sz="1200" dirty="0">
              <a:latin typeface="Alibaba Sans Viet" panose="020B0503020203040204" charset="0"/>
              <a:cs typeface="Alibaba Sans Viet" panose="020B0503020203040204" charset="0"/>
            </a:endParaRPr>
          </a:p>
          <a:p>
            <a:pPr marL="434975" indent="0" algn="l" rtl="0" eaLnBrk="0" fontAlgn="auto">
              <a:lnSpc>
                <a:spcPct val="100000"/>
              </a:lnSpc>
              <a:spcBef>
                <a:spcPts val="37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hoặc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giảm</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giá</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khi</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mua</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sản</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phẩm</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phần</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cứng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của</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bao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gồm</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và</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phụ</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kiện</a:t>
            </a:r>
            <a:r>
              <a:rPr lang="en-US" sz="12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¹</a:t>
            </a:r>
            <a:endParaRPr lang="en-US" altLang="en-US" sz="1200" dirty="0">
              <a:latin typeface="Alibaba Sans Viet" panose="020B0503020203040204" charset="0"/>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việc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đăng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ký</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mới</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DApps</a:t>
            </a:r>
            <a:endPar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việc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đăng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ký</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mới</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Token</a:t>
            </a:r>
            <a:endPar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việc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xếp</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hạng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DApps</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trong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cửa</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hàng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DApp</a:t>
            </a:r>
            <a:endPar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việc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đăng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quảng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cáo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banner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trong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ứng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dụng</a:t>
            </a:r>
            <a:endParaRPr lang="en-US" altLang="en-US" sz="1200" dirty="0">
              <a:latin typeface="Alibaba Sans Viet" panose="020B0503020203040204" charset="0"/>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việc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tùy</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chỉnh</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giải</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pháp</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phần</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cứng</a:t>
            </a:r>
            <a:r>
              <a:rPr lang="en-US" sz="12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²</a:t>
            </a:r>
            <a:endParaRPr lang="en-US" sz="12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endParaRPr>
          </a:p>
          <a:p>
            <a:pPr marL="434975" indent="0" algn="l" rtl="0" eaLnBrk="0" fontAlgn="auto">
              <a:lnSpc>
                <a:spcPct val="100000"/>
              </a:lnSpc>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Phí cho các dịch vụ tương lai như thị trường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đồ</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sưu tập.</a:t>
            </a:r>
            <a:endParaRPr lang="en-US" altLang="en-US" sz="1200" dirty="0">
              <a:latin typeface="Alibaba Sans Viet" panose="020B0503020203040204" charset="0"/>
              <a:cs typeface="Alibaba Sans Viet" panose="020B0503020203040204" charset="0"/>
            </a:endParaRPr>
          </a:p>
        </p:txBody>
      </p:sp>
      <p:sp>
        <p:nvSpPr>
          <p:cNvPr id="244" name="textbox 244"/>
          <p:cNvSpPr/>
          <p:nvPr>
            <p:custDataLst>
              <p:tags r:id="rId4"/>
            </p:custDataLst>
          </p:nvPr>
        </p:nvSpPr>
        <p:spPr>
          <a:xfrm>
            <a:off x="654050" y="4280535"/>
            <a:ext cx="6672580" cy="628015"/>
          </a:xfrm>
          <a:prstGeom prst="rect">
            <a:avLst/>
          </a:prstGeom>
        </p:spPr>
        <p:txBody>
          <a:bodyPr vert="horz" wrap="square" lIns="0" tIns="0" rIns="0" bIns="0"/>
          <a:p>
            <a:pPr algn="l" rtl="0" eaLnBrk="0">
              <a:lnSpc>
                <a:spcPct val="87000"/>
              </a:lnSpc>
            </a:pPr>
            <a:endParaRPr lang="en-US" altLang="en-US" sz="800" dirty="0">
              <a:latin typeface="Alibaba Sans Viet" panose="020B0503020203040204" charset="0"/>
              <a:cs typeface="Alibaba Sans Viet" panose="020B0503020203040204" charset="0"/>
            </a:endParaRPr>
          </a:p>
          <a:p>
            <a:pPr marL="13335" algn="l" rtl="0" eaLnBrk="0">
              <a:lnSpc>
                <a:spcPct val="85000"/>
              </a:lnSpc>
            </a:pPr>
            <a:r>
              <a:rPr lang="en-US" sz="80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sym typeface="+mn-ea"/>
              </a:rPr>
              <a:t>¹</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SFP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có</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sẵn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để</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thanh</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toán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trên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trang</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web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có</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sẵn</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từ</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tháng</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1 </a:t>
            </a:r>
            <a:r>
              <a:rPr lang="en-US" sz="8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năm</a:t>
            </a:r>
            <a:r>
              <a:rPr lang="en-US" sz="8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2022</a:t>
            </a:r>
            <a:r>
              <a:rPr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800" dirty="0">
              <a:latin typeface="Alibaba Sans Viet" panose="020B0503020203040204" charset="0"/>
              <a:cs typeface="Alibaba Sans Viet" panose="020B0503020203040204" charset="0"/>
            </a:endParaRPr>
          </a:p>
          <a:p>
            <a:pPr marL="12700" indent="635" algn="l" rtl="0" eaLnBrk="0">
              <a:lnSpc>
                <a:spcPct val="93000"/>
              </a:lnSpc>
              <a:spcBef>
                <a:spcPts val="135"/>
              </a:spcBef>
            </a:pPr>
            <a:r>
              <a:rPr lang="en-US" sz="80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sym typeface="+mn-ea"/>
              </a:rPr>
              <a:t>¹</a:t>
            </a:r>
            <a:r>
              <a:rPr lang="en-US" alt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Người dùng có thể tận hưởng giảm giá hạn chế cho các sản phẩm </a:t>
            </a:r>
            <a:r>
              <a:rPr lang="vi-VN"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trong ứng dụng</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Binance</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8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mini-program</a:t>
            </a:r>
            <a:r>
              <a:rPr lang="vi-VN"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bằng cách thanh toán bằng SFP (có sẵn từ tháng 10 năm 2022</a:t>
            </a:r>
            <a:r>
              <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sz="8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2700" indent="635" algn="l" rtl="0" eaLnBrk="0">
              <a:lnSpc>
                <a:spcPct val="93000"/>
              </a:lnSpc>
              <a:spcBef>
                <a:spcPts val="135"/>
              </a:spcBef>
            </a:pPr>
            <a:r>
              <a:rPr lang="en-US" sz="80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sym typeface="+mn-ea"/>
              </a:rPr>
              <a:t>²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Các</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đối</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tác</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đặt</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hàng</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sản</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phẩm</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tùy</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chỉnh</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của</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SafePal</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đã</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có</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thể</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thanh</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toán</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bằng</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mã</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thông</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báo</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SFP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có</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sẵn</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từ</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tháng</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1 </a:t>
            </a:r>
            <a:r>
              <a:rPr lang="en-US" sz="800" kern="0" spc="0" dirty="0" err="1">
                <a:solidFill>
                  <a:srgbClr val="FFFFFF">
                    <a:alpha val="100000"/>
                  </a:srgbClr>
                </a:solidFill>
                <a:latin typeface="Alibaba Sans Viet" panose="020B0503020203040204" charset="0"/>
                <a:ea typeface="微软雅黑" panose="020B0503020204020204" charset="-122"/>
                <a:cs typeface="Alibaba Sans Viet" panose="020B0503020203040204" charset="0"/>
              </a:rPr>
              <a:t>năm</a:t>
            </a:r>
            <a:r>
              <a:rPr lang="en-US" sz="800" kern="0" spc="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2022).</a:t>
            </a:r>
            <a:endParaRPr lang="en-US" altLang="en-US" sz="800" dirty="0">
              <a:latin typeface="Alibaba Sans Viet" panose="020B0503020203040204" charset="0"/>
              <a:cs typeface="Alibaba Sans Viet" panose="020B050302020304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0" name="textbox 250"/>
          <p:cNvSpPr/>
          <p:nvPr>
            <p:custDataLst>
              <p:tags r:id="rId3"/>
            </p:custDataLst>
          </p:nvPr>
        </p:nvSpPr>
        <p:spPr>
          <a:xfrm>
            <a:off x="405961" y="505692"/>
            <a:ext cx="8422729" cy="3523973"/>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Các</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tiện</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ích</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chức</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năng</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của</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SFP</a:t>
            </a:r>
            <a:endParaRPr lang="en-US" altLang="en-US" sz="2400" dirty="0">
              <a:latin typeface="Alibaba Sans Viet" panose="020B0503020203040204" charset="0"/>
              <a:cs typeface="Alibaba Sans Viet" panose="020B0503020203040204" charset="0"/>
            </a:endParaRPr>
          </a:p>
          <a:p>
            <a:pPr algn="l" rtl="0" eaLnBrk="0">
              <a:lnSpc>
                <a:spcPct val="156000"/>
              </a:lnSpc>
            </a:pPr>
            <a:endParaRPr lang="en-US" altLang="en-US" sz="1000" dirty="0"/>
          </a:p>
          <a:p>
            <a:pPr marL="313055" algn="l" rtl="0" eaLnBrk="0">
              <a:lnSpc>
                <a:spcPct val="87000"/>
              </a:lnSpc>
              <a:spcBef>
                <a:spcPts val="430"/>
              </a:spcBef>
            </a:pPr>
            <a:r>
              <a:rPr lang="en-US" altLang="en-US" sz="1400">
                <a:solidFill>
                  <a:srgbClr val="79EFBD"/>
                </a:solidFill>
                <a:latin typeface="Alibaba Sans Viet" panose="020B0503020203040204" charset="0"/>
                <a:cs typeface="Alibaba Sans Viet" panose="020B0503020203040204" charset="0"/>
                <a:sym typeface="Webdings" panose="05030102010509060703" charset="0"/>
              </a:rPr>
              <a:t></a:t>
            </a:r>
            <a:r>
              <a:rPr lang="en-US" sz="1400" b="1" kern="0" spc="-70" dirty="0" err="1">
                <a:solidFill>
                  <a:srgbClr val="79EFBD">
                    <a:alpha val="100000"/>
                  </a:srgbClr>
                </a:solidFill>
                <a:latin typeface="Alibaba Sans Viet" panose="020B0503020203040204" charset="0"/>
                <a:ea typeface="Alibaba Sans" panose="020B0503020203040204"/>
                <a:cs typeface="Alibaba Sans Viet" panose="020B0503020203040204" charset="0"/>
              </a:rPr>
              <a:t>Quản</a:t>
            </a:r>
            <a:r>
              <a:rPr lang="en-US" sz="1400" b="1" kern="0" spc="-7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70" dirty="0" err="1">
                <a:solidFill>
                  <a:srgbClr val="79EFBD">
                    <a:alpha val="100000"/>
                  </a:srgbClr>
                </a:solidFill>
                <a:latin typeface="Alibaba Sans Viet" panose="020B0503020203040204" charset="0"/>
                <a:ea typeface="Alibaba Sans" panose="020B0503020203040204"/>
                <a:cs typeface="Alibaba Sans Viet" panose="020B0503020203040204" charset="0"/>
              </a:rPr>
              <a:t>lý</a:t>
            </a:r>
            <a:r>
              <a:rPr lang="en-US" sz="1400" b="1" kern="0" spc="-7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70" dirty="0" err="1">
                <a:solidFill>
                  <a:srgbClr val="79EFBD">
                    <a:alpha val="100000"/>
                  </a:srgbClr>
                </a:solidFill>
                <a:latin typeface="Alibaba Sans Viet" panose="020B0503020203040204" charset="0"/>
                <a:ea typeface="Alibaba Sans" panose="020B0503020203040204"/>
                <a:cs typeface="Alibaba Sans Viet" panose="020B0503020203040204" charset="0"/>
              </a:rPr>
              <a:t>Tài</a:t>
            </a:r>
            <a:r>
              <a:rPr lang="en-US" sz="1400" b="1" kern="0" spc="-7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70" dirty="0" err="1">
                <a:solidFill>
                  <a:srgbClr val="79EFBD">
                    <a:alpha val="100000"/>
                  </a:srgbClr>
                </a:solidFill>
                <a:latin typeface="Alibaba Sans Viet" panose="020B0503020203040204" charset="0"/>
                <a:ea typeface="Alibaba Sans" panose="020B0503020203040204"/>
                <a:cs typeface="Alibaba Sans Viet" panose="020B0503020203040204" charset="0"/>
              </a:rPr>
              <a:t>sản</a:t>
            </a:r>
            <a:endParaRPr lang="en-US" altLang="en-US" sz="1400" dirty="0">
              <a:latin typeface="Alibaba Sans Viet" panose="020B0503020203040204" charset="0"/>
              <a:cs typeface="Alibaba Sans Viet" panose="020B0503020203040204" charset="0"/>
            </a:endParaRPr>
          </a:p>
          <a:p>
            <a:pPr marL="348615" indent="0" algn="l" rtl="0" eaLnBrk="0" fontAlgn="auto">
              <a:lnSpc>
                <a:spcPct val="90000"/>
              </a:lnSpc>
              <a:spcBef>
                <a:spcPts val="495"/>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 </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Người dùng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có thể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stake</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SFP để nhận lãi suất bổ sung từ các chương trình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Earn¹</a:t>
            </a:r>
            <a:r>
              <a:rPr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a:p>
            <a:pPr indent="0" algn="l" rtl="0" eaLnBrk="0" fontAlgn="auto">
              <a:lnSpc>
                <a:spcPct val="90000"/>
              </a:lnSpc>
              <a:spcBef>
                <a:spcPts val="500"/>
              </a:spcBef>
            </a:pPr>
            <a:r>
              <a:rPr lang="en-US" sz="1200" kern="0" spc="130" dirty="0">
                <a:solidFill>
                  <a:srgbClr val="79EFBD">
                    <a:alpha val="100000"/>
                  </a:srgbClr>
                </a:solidFill>
                <a:latin typeface="Alibaba Sans Viet" panose="020B0503020203040204" charset="0"/>
                <a:ea typeface="微软雅黑" panose="020B0503020204020204" charset="-122"/>
                <a:cs typeface="Alibaba Sans Viet" panose="020B0503020203040204" charset="0"/>
              </a:rPr>
              <a:t>         </a:t>
            </a: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Người dùng có thể dễ dàng đổi mã thông báo SFP thành mã thông báo phí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gas</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thông qua tính năng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Gas</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indent="0" algn="l" rtl="0" eaLnBrk="0" fontAlgn="auto">
              <a:lnSpc>
                <a:spcPct val="90000"/>
              </a:lnSpc>
              <a:spcBef>
                <a:spcPts val="500"/>
              </a:spcBef>
            </a:pPr>
            <a:r>
              <a:rPr lang="en-US" alt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Station</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trong ứng dụng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SafePal²</a:t>
            </a:r>
            <a:r>
              <a:rPr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a:p>
            <a:pPr indent="0" algn="l" rtl="0" eaLnBrk="0" fontAlgn="auto">
              <a:lnSpc>
                <a:spcPct val="100000"/>
              </a:lnSpc>
            </a:pPr>
            <a:endParaRPr lang="en-US" altLang="en-US" sz="1000" dirty="0"/>
          </a:p>
          <a:p>
            <a:pPr algn="l" rtl="0" eaLnBrk="0">
              <a:lnSpc>
                <a:spcPct val="118000"/>
              </a:lnSpc>
            </a:pPr>
            <a:r>
              <a:rPr lang="en-US" altLang="en-US" sz="1400">
                <a:solidFill>
                  <a:srgbClr val="79EFBD"/>
                </a:solidFill>
                <a:latin typeface="Alibaba Sans" panose="020B0503020203040204" charset="0"/>
                <a:cs typeface="Alibaba Sans" panose="020B0503020203040204" charset="0"/>
                <a:sym typeface="Webdings" panose="05030102010509060703" charset="0"/>
              </a:rPr>
              <a:t>       </a:t>
            </a:r>
            <a:r>
              <a:rPr lang="en-US" altLang="en-US" sz="1400">
                <a:solidFill>
                  <a:srgbClr val="79EFBD"/>
                </a:solidFill>
                <a:latin typeface="Alibaba Sans Thai" panose="020B0503020203040204" charset="-122"/>
                <a:ea typeface="Alibaba Sans Thai" panose="020B0503020203040204" charset="-122"/>
                <a:cs typeface="Alibaba Sans Thai" panose="020B0503020203040204" charset="-122"/>
                <a:sym typeface="Webdings" panose="05030102010509060703" charset="0"/>
              </a:rPr>
              <a:t></a:t>
            </a:r>
            <a:r>
              <a:rPr lang="vi-VN" sz="1400" b="1" kern="0" spc="-50" dirty="0">
                <a:solidFill>
                  <a:srgbClr val="79EFBD">
                    <a:alpha val="100000"/>
                  </a:srgbClr>
                </a:solidFill>
                <a:latin typeface="Alibaba Sans Thai" panose="020B0503020203040204" charset="-122"/>
                <a:ea typeface="Alibaba Sans Thai" panose="020B0503020203040204" charset="-122"/>
                <a:cs typeface="Alibaba Sans Thai" panose="020B0503020203040204" charset="-122"/>
              </a:rPr>
              <a:t>Ưu đãi độc quyền và Quà tặng</a:t>
            </a:r>
            <a:endParaRPr lang="en-US" altLang="en-US" sz="1400" dirty="0"/>
          </a:p>
          <a:p>
            <a:pPr marL="333375" indent="0" algn="l" rtl="0" eaLnBrk="0" fontAlgn="auto">
              <a:lnSpc>
                <a:spcPct val="90000"/>
              </a:lnSpc>
              <a:spcBef>
                <a:spcPts val="300"/>
              </a:spcBef>
            </a:pPr>
            <a:r>
              <a:rPr lang="en-US" alt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Những người nắm giữ mã thông báo SFP có đặc quyền để:</a:t>
            </a:r>
            <a:endPar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33375" indent="0" algn="l" rtl="0" eaLnBrk="0" fontAlgn="auto">
              <a:lnSpc>
                <a:spcPct val="90000"/>
              </a:lnSpc>
              <a:spcBef>
                <a:spcPts val="30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sz="1200" kern="0" spc="20" dirty="0">
                <a:solidFill>
                  <a:srgbClr val="79EFBD">
                    <a:alpha val="100000"/>
                  </a:srgbClr>
                </a:solidFill>
                <a:latin typeface="Alibaba Sans Viet" panose="020B0503020203040204" charset="0"/>
                <a:ea typeface="微软雅黑" panose="020B0503020204020204" charset="-122"/>
                <a:cs typeface="Alibaba Sans Viet" panose="020B0503020203040204"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Nhận ưu đãi đặc biệt và đặc quyền từ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và các đối tác của nó³</a:t>
            </a:r>
            <a:endPar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33375" indent="0" algn="l" rtl="0" eaLnBrk="0" fontAlgn="auto">
              <a:lnSpc>
                <a:spcPct val="90000"/>
              </a:lnSpc>
              <a:spcBef>
                <a:spcPts val="300"/>
              </a:spcBef>
            </a:pP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alt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Nhận quyền truy cập độc quyền vào các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airdrop</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được ra mắt trên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như chương trình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Wallet</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Holder</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alt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endParaRPr lang="en-US" alt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33375" indent="0" algn="l" rtl="0" eaLnBrk="0" fontAlgn="auto">
              <a:lnSpc>
                <a:spcPct val="90000"/>
              </a:lnSpc>
              <a:spcBef>
                <a:spcPts val="300"/>
              </a:spcBef>
            </a:pPr>
            <a:r>
              <a:rPr lang="en-US" alt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Offering</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Giftbox⁴</a:t>
            </a:r>
            <a:r>
              <a:rPr sz="1200" kern="0" spc="6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r>
              <a:rPr sz="1200" kern="0" spc="5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          </a:t>
            </a:r>
            <a:endParaRPr sz="1200" kern="0" spc="50" dirty="0">
              <a:solidFill>
                <a:srgbClr val="FFFFFF">
                  <a:alpha val="100000"/>
                </a:srgbClr>
              </a:solidFill>
              <a:latin typeface="Alibaba Sans Viet" panose="020B0503020203040204" charset="0"/>
              <a:ea typeface="微软雅黑" panose="020B0503020204020204" charset="-122"/>
              <a:cs typeface="Alibaba Sans Viet" panose="020B0503020203040204" charset="0"/>
            </a:endParaRPr>
          </a:p>
          <a:p>
            <a:pPr marL="333375" indent="0" algn="l" rtl="0" eaLnBrk="0" fontAlgn="auto">
              <a:lnSpc>
                <a:spcPct val="90000"/>
              </a:lnSpc>
              <a:spcBef>
                <a:spcPts val="30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Nhận những đồ sưu tập đặc biệt từ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và các đối tác của nó⁵</a:t>
            </a:r>
            <a:endPar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33375" indent="0" algn="l" rtl="0" eaLnBrk="0" fontAlgn="auto">
              <a:lnSpc>
                <a:spcPct val="90000"/>
              </a:lnSpc>
              <a:spcBef>
                <a:spcPts val="30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Mở khóa các tính năng sản phẩm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độc quyền như danh hiệu VIP, hình đại diện tùy chỉnh, bảng xếp </a:t>
            </a:r>
            <a:r>
              <a:rPr lang="en-US" alt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endParaRPr lang="en-US" alt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33375" indent="0" algn="l" rtl="0" eaLnBrk="0" fontAlgn="auto">
              <a:lnSpc>
                <a:spcPct val="90000"/>
              </a:lnSpc>
              <a:spcBef>
                <a:spcPts val="300"/>
              </a:spcBef>
            </a:pPr>
            <a:r>
              <a:rPr lang="en-US" alt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hạng trong các cập nhật tương lai</a:t>
            </a:r>
            <a:endParaRPr lang="en-US" altLang="en-US" sz="1200" dirty="0">
              <a:latin typeface="Alibaba Sans Viet" panose="020B0503020203040204" charset="0"/>
              <a:cs typeface="Alibaba Sans Viet" panose="020B0503020203040204" charset="0"/>
            </a:endParaRPr>
          </a:p>
        </p:txBody>
      </p:sp>
      <p:sp>
        <p:nvSpPr>
          <p:cNvPr id="2" name="文本框 1"/>
          <p:cNvSpPr txBox="1"/>
          <p:nvPr>
            <p:custDataLst>
              <p:tags r:id="rId4"/>
            </p:custDataLst>
          </p:nvPr>
        </p:nvSpPr>
        <p:spPr>
          <a:xfrm>
            <a:off x="770255" y="4376420"/>
            <a:ext cx="7537450" cy="706755"/>
          </a:xfrm>
          <a:prstGeom prst="rect">
            <a:avLst/>
          </a:prstGeom>
          <a:noFill/>
        </p:spPr>
        <p:txBody>
          <a:bodyPr wrap="square" rtlCol="0">
            <a:spAutoFit/>
          </a:bodyPr>
          <a:p>
            <a:r>
              <a:rPr lang="vi-VN" sz="800" spc="-10" dirty="0" err="1">
                <a:solidFill>
                  <a:srgbClr val="FFFFFF">
                    <a:alpha val="100000"/>
                  </a:srgbClr>
                </a:solidFill>
                <a:latin typeface="Alibaba Sans Viet" panose="020B0503020203040204" charset="0"/>
                <a:ea typeface="Alibaba Sans" panose="020B0503020203040204"/>
                <a:cs typeface="Alibaba Sans Viet" panose="020B0503020203040204" charset="0"/>
                <a:sym typeface="+mn-ea"/>
              </a:rPr>
              <a:t>¹</a:t>
            </a:r>
            <a:r>
              <a:rPr lang="zh-CN" altLang="en-US" sz="800">
                <a:solidFill>
                  <a:schemeClr val="bg1"/>
                </a:solidFill>
                <a:latin typeface="Alibaba Sans Viet" panose="020B0503020203040204" charset="0"/>
                <a:cs typeface="Alibaba Sans Viet" panose="020B0503020203040204" charset="0"/>
              </a:rPr>
              <a:t> Khả dụng từ tháng 10/2021</a:t>
            </a:r>
            <a:endParaRPr lang="zh-CN" altLang="en-US" sz="800">
              <a:solidFill>
                <a:schemeClr val="bg1"/>
              </a:solidFill>
              <a:latin typeface="Alibaba Sans Viet" panose="020B0503020203040204" charset="0"/>
              <a:cs typeface="Alibaba Sans Viet" panose="020B0503020203040204" charset="0"/>
            </a:endParaRPr>
          </a:p>
          <a:p>
            <a:r>
              <a:rPr lang="vi-VN" sz="800" spc="-10" dirty="0" err="1">
                <a:solidFill>
                  <a:srgbClr val="FFFFFF">
                    <a:alpha val="100000"/>
                  </a:srgbClr>
                </a:solidFill>
                <a:latin typeface="Alibaba Sans Viet" panose="020B0503020203040204" charset="0"/>
                <a:ea typeface="Alibaba Sans" panose="020B0503020203040204"/>
                <a:cs typeface="Alibaba Sans Viet" panose="020B0503020203040204" charset="0"/>
                <a:sym typeface="+mn-ea"/>
              </a:rPr>
              <a:t>²</a:t>
            </a:r>
            <a:r>
              <a:rPr lang="zh-CN" altLang="en-US" sz="800">
                <a:solidFill>
                  <a:schemeClr val="bg1"/>
                </a:solidFill>
                <a:latin typeface="Alibaba Sans Viet" panose="020B0503020203040204" charset="0"/>
                <a:cs typeface="Alibaba Sans Viet" panose="020B0503020203040204" charset="0"/>
              </a:rPr>
              <a:t> Khả dụng từ tháng 6/2022</a:t>
            </a:r>
            <a:endParaRPr lang="zh-CN" altLang="en-US" sz="800">
              <a:solidFill>
                <a:schemeClr val="bg1"/>
              </a:solidFill>
              <a:latin typeface="Alibaba Sans Viet" panose="020B0503020203040204" charset="0"/>
              <a:cs typeface="Alibaba Sans Viet" panose="020B0503020203040204" charset="0"/>
            </a:endParaRPr>
          </a:p>
          <a:p>
            <a:r>
              <a:rPr lang="vi-VN" sz="800" spc="20" dirty="0">
                <a:solidFill>
                  <a:srgbClr val="FFFFFF">
                    <a:alpha val="100000"/>
                  </a:srgbClr>
                </a:solidFill>
                <a:latin typeface="Alibaba Sans Viet" panose="020B0503020203040204" charset="0"/>
                <a:ea typeface="Alibaba Sans" panose="020B0503020203040204"/>
                <a:cs typeface="Alibaba Sans Viet" panose="020B0503020203040204" charset="0"/>
                <a:sym typeface="+mn-ea"/>
              </a:rPr>
              <a:t>³</a:t>
            </a:r>
            <a:r>
              <a:rPr lang="zh-CN" altLang="en-US" sz="800">
                <a:solidFill>
                  <a:schemeClr val="bg1"/>
                </a:solidFill>
                <a:latin typeface="Alibaba Sans Viet" panose="020B0503020203040204" charset="0"/>
                <a:cs typeface="Alibaba Sans Viet" panose="020B0503020203040204" charset="0"/>
              </a:rPr>
              <a:t> Khả dụng từ tháng 7/2021</a:t>
            </a:r>
            <a:endParaRPr lang="zh-CN" altLang="en-US" sz="800">
              <a:solidFill>
                <a:schemeClr val="bg1"/>
              </a:solidFill>
              <a:latin typeface="Alibaba Sans Viet" panose="020B0503020203040204" charset="0"/>
              <a:cs typeface="Alibaba Sans Viet" panose="020B0503020203040204" charset="0"/>
            </a:endParaRPr>
          </a:p>
          <a:p>
            <a:r>
              <a:rPr lang="vi-VN" sz="800" dirty="0" err="1">
                <a:solidFill>
                  <a:srgbClr val="FFFFFF">
                    <a:alpha val="100000"/>
                  </a:srgbClr>
                </a:solidFill>
                <a:latin typeface="Alibaba Sans Viet" panose="020B0503020203040204" charset="0"/>
                <a:ea typeface="Alibaba Sans" panose="020B0503020203040204"/>
                <a:cs typeface="Alibaba Sans Viet" panose="020B0503020203040204" charset="0"/>
                <a:sym typeface="+mn-ea"/>
              </a:rPr>
              <a:t>⁴</a:t>
            </a:r>
            <a:r>
              <a:rPr lang="zh-CN" altLang="en-US" sz="800">
                <a:solidFill>
                  <a:schemeClr val="bg1"/>
                </a:solidFill>
                <a:latin typeface="Alibaba Sans Viet" panose="020B0503020203040204" charset="0"/>
                <a:cs typeface="Alibaba Sans Viet" panose="020B0503020203040204" charset="0"/>
              </a:rPr>
              <a:t> Khả dụng từ tháng 3/2021</a:t>
            </a:r>
            <a:endParaRPr lang="zh-CN" altLang="en-US" sz="800">
              <a:solidFill>
                <a:schemeClr val="bg1"/>
              </a:solidFill>
              <a:latin typeface="Alibaba Sans Viet" panose="020B0503020203040204" charset="0"/>
              <a:cs typeface="Alibaba Sans Viet" panose="020B0503020203040204" charset="0"/>
            </a:endParaRPr>
          </a:p>
          <a:p>
            <a:r>
              <a:rPr lang="vi-VN" sz="800" spc="20" dirty="0">
                <a:solidFill>
                  <a:srgbClr val="FFFFFF">
                    <a:alpha val="100000"/>
                  </a:srgbClr>
                </a:solidFill>
                <a:latin typeface="Alibaba Sans Viet" panose="020B0503020203040204" charset="0"/>
                <a:ea typeface="Alibaba Sans" panose="020B0503020203040204"/>
                <a:cs typeface="Alibaba Sans Viet" panose="020B0503020203040204" charset="0"/>
                <a:sym typeface="+mn-ea"/>
              </a:rPr>
              <a:t>⁵</a:t>
            </a:r>
            <a:r>
              <a:rPr lang="zh-CN" altLang="en-US" sz="800">
                <a:solidFill>
                  <a:schemeClr val="bg1"/>
                </a:solidFill>
                <a:latin typeface="Alibaba Sans Viet" panose="020B0503020203040204" charset="0"/>
                <a:cs typeface="Alibaba Sans Viet" panose="020B0503020203040204" charset="0"/>
              </a:rPr>
              <a:t> Khả dụng từ tháng 3/2021</a:t>
            </a:r>
            <a:endParaRPr lang="zh-CN" altLang="en-US" sz="800">
              <a:solidFill>
                <a:schemeClr val="bg1"/>
              </a:solidFill>
              <a:latin typeface="Alibaba Sans Viet" panose="020B0503020203040204" charset="0"/>
              <a:cs typeface="Alibaba Sans Viet" panose="020B050302020304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58" name="textbox 258"/>
          <p:cNvSpPr/>
          <p:nvPr>
            <p:custDataLst>
              <p:tags r:id="rId3"/>
            </p:custDataLst>
          </p:nvPr>
        </p:nvSpPr>
        <p:spPr>
          <a:xfrm>
            <a:off x="505021" y="505693"/>
            <a:ext cx="8134984" cy="247522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Các</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tiện</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ích</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chức</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năng</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của</a:t>
            </a:r>
            <a:r>
              <a:rPr lang="en-US" sz="2400" kern="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SFP</a:t>
            </a:r>
            <a:endParaRPr lang="en-US" altLang="en-US" sz="1000" dirty="0"/>
          </a:p>
          <a:p>
            <a:pPr algn="l" rtl="0" eaLnBrk="0">
              <a:lnSpc>
                <a:spcPct val="159000"/>
              </a:lnSpc>
            </a:pPr>
            <a:endParaRPr lang="en-US" altLang="en-US" sz="1000" dirty="0"/>
          </a:p>
          <a:p>
            <a:pPr marL="313055" algn="l" rtl="0" eaLnBrk="0">
              <a:lnSpc>
                <a:spcPct val="93000"/>
              </a:lnSpc>
              <a:spcBef>
                <a:spcPts val="400"/>
              </a:spcBef>
            </a:pPr>
            <a:r>
              <a:rPr lang="en-US" altLang="en-US" sz="1400">
                <a:solidFill>
                  <a:srgbClr val="79EFBD"/>
                </a:solidFill>
                <a:latin typeface="Alibaba Sans Viet" panose="020B0503020203040204" charset="0"/>
                <a:cs typeface="Alibaba Sans Viet" panose="020B0503020203040204" charset="0"/>
                <a:sym typeface="Webdings" panose="05030102010509060703" charset="0"/>
              </a:rPr>
              <a:t> </a:t>
            </a:r>
            <a:r>
              <a:rPr lang="en-US" sz="1400" b="1" kern="0" spc="-50" dirty="0" err="1">
                <a:solidFill>
                  <a:srgbClr val="79EFBD">
                    <a:alpha val="100000"/>
                  </a:srgbClr>
                </a:solidFill>
                <a:latin typeface="Alibaba Sans Viet" panose="020B0503020203040204" charset="0"/>
                <a:ea typeface="Alibaba Sans" panose="020B0503020203040204"/>
                <a:cs typeface="Alibaba Sans Viet" panose="020B0503020203040204" charset="0"/>
              </a:rPr>
              <a:t>Hệ</a:t>
            </a:r>
            <a:r>
              <a:rPr lang="en-US" sz="1400" b="1" kern="0" spc="-5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50" dirty="0" err="1">
                <a:solidFill>
                  <a:srgbClr val="79EFBD">
                    <a:alpha val="100000"/>
                  </a:srgbClr>
                </a:solidFill>
                <a:latin typeface="Alibaba Sans Viet" panose="020B0503020203040204" charset="0"/>
                <a:ea typeface="Alibaba Sans" panose="020B0503020203040204"/>
                <a:cs typeface="Alibaba Sans Viet" panose="020B0503020203040204" charset="0"/>
              </a:rPr>
              <a:t>sinh</a:t>
            </a:r>
            <a:r>
              <a:rPr lang="en-US" sz="1400" b="1" kern="0" spc="-5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1400" b="1" kern="0" spc="-50" dirty="0" err="1">
                <a:solidFill>
                  <a:srgbClr val="79EFBD">
                    <a:alpha val="100000"/>
                  </a:srgbClr>
                </a:solidFill>
                <a:latin typeface="Alibaba Sans Viet" panose="020B0503020203040204" charset="0"/>
                <a:ea typeface="Alibaba Sans" panose="020B0503020203040204"/>
                <a:cs typeface="Alibaba Sans Viet" panose="020B0503020203040204" charset="0"/>
              </a:rPr>
              <a:t>thái</a:t>
            </a:r>
            <a:endParaRPr lang="en-US" altLang="en-US" sz="1400" dirty="0">
              <a:latin typeface="Alibaba Sans Viet" panose="020B0503020203040204" charset="0"/>
              <a:cs typeface="Alibaba Sans Viet" panose="020B0503020203040204" charset="0"/>
            </a:endParaRPr>
          </a:p>
          <a:p>
            <a:pPr marL="248285" indent="6350" algn="l" rtl="0" eaLnBrk="0" fontAlgn="auto">
              <a:lnSpc>
                <a:spcPct val="100000"/>
              </a:lnSpc>
              <a:spcBef>
                <a:spcPts val="625"/>
              </a:spcBef>
            </a:pP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SFP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sẽ</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là</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trình</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điều</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khiển</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chính</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của</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Open Platform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để</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cung</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cấp</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giải</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pháp</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ví</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phần</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cứng</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mã</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nguồn</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mở</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cho</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ngành</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công</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nghiệp</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từ</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đó</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các</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nhà</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phát</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triển</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có</a:t>
            </a:r>
            <a:r>
              <a:rPr lang="en-US"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thể</a:t>
            </a:r>
            <a:r>
              <a:rPr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a:p>
            <a:pPr marL="447040" algn="l" rtl="0" eaLnBrk="0" fontAlgn="auto">
              <a:lnSpc>
                <a:spcPct val="100000"/>
              </a:lnSpc>
              <a:spcBef>
                <a:spcPts val="155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a:t>
            </a:r>
            <a:r>
              <a:rPr sz="1200" kern="0" spc="90" dirty="0">
                <a:solidFill>
                  <a:srgbClr val="79EFBD">
                    <a:alpha val="100000"/>
                  </a:srgbClr>
                </a:solidFill>
                <a:latin typeface="Alibaba Sans Viet" panose="020B0503020203040204" charset="0"/>
                <a:ea typeface="微软雅黑" panose="020B0503020204020204" charset="-122"/>
                <a:cs typeface="Alibaba Sans Viet" panose="020B0503020203040204" charset="0"/>
              </a:rPr>
              <a:t> </a:t>
            </a:r>
            <a:r>
              <a:rPr lang="en-US" sz="1200" kern="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T</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ích hợp giao thức giao tiếp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QRcode</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vào hệ thống của họ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DApps</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ví tiền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mã</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en-US"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hóa</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v.v</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để dễ dàng tích hợp các giải pháp ví phần cứng an toàn và thân thiện với người dung</a:t>
            </a:r>
            <a:r>
              <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447040" algn="l" rtl="0" eaLnBrk="0" fontAlgn="auto">
              <a:lnSpc>
                <a:spcPct val="100000"/>
              </a:lnSpc>
              <a:spcBef>
                <a:spcPts val="1550"/>
              </a:spcBef>
            </a:pPr>
            <a:r>
              <a:rPr lang="en-US" sz="1200">
                <a:solidFill>
                  <a:srgbClr val="79EFBD"/>
                </a:solidFill>
                <a:latin typeface="Alibaba Sans Viet" panose="020B0503020203040204" charset="0"/>
                <a:ea typeface="微软雅黑" panose="020B0503020204020204" charset="-122"/>
                <a:cs typeface="Alibaba Sans Viet" panose="020B0503020203040204" charset="0"/>
                <a:sym typeface="+mn-ea"/>
              </a:rPr>
              <a:t>• </a:t>
            </a:r>
            <a:r>
              <a:rPr lang="en-US" sz="1200" kern="0" dirty="0">
                <a:solidFill>
                  <a:srgbClr val="FFFFFF">
                    <a:alpha val="100000"/>
                  </a:srgbClr>
                </a:solidFill>
                <a:latin typeface="Alibaba Sans Viet" panose="020B0503020203040204" charset="0"/>
                <a:ea typeface="微软雅黑" panose="020B0503020204020204" charset="-122"/>
                <a:cs typeface="Alibaba Sans Viet" panose="020B0503020203040204" charset="0"/>
              </a:rPr>
              <a:t>X</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ây dựng ứng dụng tùy chỉnh dựa trên kiến trúc phần cứng của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 sử dụng giải pháp này trong các trường hợp sử dụng đa dạng như F2U (từ người sử dụng đến người sử dụng).</a:t>
            </a:r>
            <a:endParaRPr lang="en-US" altLang="en-US" sz="1200" dirty="0">
              <a:latin typeface="Alibaba Sans Viet" panose="020B0503020203040204" charset="0"/>
              <a:cs typeface="Alibaba Sans Viet" panose="020B050302020304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264" name="textbox 264"/>
          <p:cNvSpPr/>
          <p:nvPr>
            <p:custDataLst>
              <p:tags r:id="rId1"/>
            </p:custDataLst>
          </p:nvPr>
        </p:nvSpPr>
        <p:spPr>
          <a:xfrm>
            <a:off x="567055" y="1653540"/>
            <a:ext cx="8103870" cy="1061720"/>
          </a:xfrm>
          <a:prstGeom prst="rect">
            <a:avLst/>
          </a:prstGeom>
        </p:spPr>
        <p:txBody>
          <a:bodyPr vert="horz" wrap="square" lIns="0" tIns="0" rIns="0" bIns="0"/>
          <a:p>
            <a:pPr algn="l" rtl="0" eaLnBrk="0">
              <a:lnSpc>
                <a:spcPct val="99000"/>
              </a:lnSpc>
            </a:pPr>
            <a:endParaRPr lang="en-US" altLang="en-US" sz="100" dirty="0"/>
          </a:p>
          <a:p>
            <a:pPr marL="1152525" indent="-1139825" algn="ctr" rtl="0" eaLnBrk="0">
              <a:lnSpc>
                <a:spcPct val="106000"/>
              </a:lnSpc>
            </a:pPr>
            <a:r>
              <a:rPr lang="vi-VN" sz="3200" kern="0" spc="50" dirty="0">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SF</a:t>
            </a:r>
            <a:r>
              <a:rPr lang="vi-VN" sz="3200" kern="0" spc="50" dirty="0">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P sẽ là yếu tố cốt lõi được tích hợp</a:t>
            </a:r>
            <a:endParaRPr lang="vi-VN" sz="3200" kern="0" spc="50" dirty="0">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endParaRPr>
          </a:p>
          <a:p>
            <a:pPr marL="1152525" indent="-1139825" algn="ctr" rtl="0" eaLnBrk="0">
              <a:lnSpc>
                <a:spcPct val="106000"/>
              </a:lnSpc>
            </a:pPr>
            <a:r>
              <a:rPr lang="vi-VN" sz="3200" kern="0" spc="50" dirty="0">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 vào mọi trải nghiệm </a:t>
            </a:r>
            <a:r>
              <a:rPr lang="vi-VN" sz="3200" kern="0" spc="50" dirty="0" err="1">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SafePal</a:t>
            </a:r>
            <a:r>
              <a:rPr lang="vi-VN" sz="3200" kern="0" spc="50" dirty="0">
                <a:ln w="11641" cap="flat" cmpd="sng">
                  <a:solidFill>
                    <a:srgbClr val="0D0B33">
                      <a:alpha val="100000"/>
                    </a:srgbClr>
                  </a:solidFill>
                  <a:prstDash val="solid"/>
                  <a:bevel/>
                </a:ln>
                <a:solidFill>
                  <a:srgbClr val="0D0B33">
                    <a:alpha val="100000"/>
                  </a:srgbClr>
                </a:solidFill>
                <a:latin typeface="Alibaba Sans Viet" panose="020B0503020203040204" charset="0"/>
                <a:ea typeface="Arial" panose="020B0604020202020204"/>
                <a:cs typeface="Alibaba Sans Viet" panose="020B0503020203040204" charset="0"/>
              </a:rPr>
              <a:t>.</a:t>
            </a:r>
            <a:endParaRPr lang="en-US" altLang="en-US" sz="3200" dirty="0">
              <a:latin typeface="Alibaba Sans Viet" panose="020B0503020203040204" charset="0"/>
              <a:cs typeface="Alibaba Sans Viet" panose="020B050302020304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270" name="picture 270"/>
          <p:cNvPicPr>
            <a:picLocks noChangeAspect="1"/>
          </p:cNvPicPr>
          <p:nvPr>
            <p:custDataLst>
              <p:tags r:id="rId3"/>
            </p:custDataLst>
          </p:nvPr>
        </p:nvPicPr>
        <p:blipFill>
          <a:blip r:embed="rId4"/>
          <a:stretch>
            <a:fillRect/>
          </a:stretch>
        </p:blipFill>
        <p:spPr>
          <a:xfrm rot="21600000">
            <a:off x="4589082" y="887850"/>
            <a:ext cx="3888021" cy="2965809"/>
          </a:xfrm>
          <a:prstGeom prst="rect">
            <a:avLst/>
          </a:prstGeom>
        </p:spPr>
      </p:pic>
      <p:pic>
        <p:nvPicPr>
          <p:cNvPr id="272" name="picture 272"/>
          <p:cNvPicPr>
            <a:picLocks noChangeAspect="1"/>
          </p:cNvPicPr>
          <p:nvPr>
            <p:custDataLst>
              <p:tags r:id="rId5"/>
            </p:custDataLst>
          </p:nvPr>
        </p:nvPicPr>
        <p:blipFill>
          <a:blip r:embed="rId6"/>
          <a:stretch>
            <a:fillRect/>
          </a:stretch>
        </p:blipFill>
        <p:spPr>
          <a:xfrm rot="21600000">
            <a:off x="661416" y="3034283"/>
            <a:ext cx="2732531" cy="606552"/>
          </a:xfrm>
          <a:prstGeom prst="rect">
            <a:avLst/>
          </a:prstGeom>
        </p:spPr>
      </p:pic>
      <p:sp>
        <p:nvSpPr>
          <p:cNvPr id="274" name="textbox 274"/>
          <p:cNvSpPr/>
          <p:nvPr>
            <p:custDataLst>
              <p:tags r:id="rId7"/>
            </p:custDataLst>
          </p:nvPr>
        </p:nvSpPr>
        <p:spPr>
          <a:xfrm>
            <a:off x="702945" y="3822065"/>
            <a:ext cx="5200650" cy="282575"/>
          </a:xfrm>
          <a:prstGeom prst="rect">
            <a:avLst/>
          </a:prstGeom>
        </p:spPr>
        <p:txBody>
          <a:bodyPr vert="horz" wrap="square" lIns="0" tIns="0" rIns="0" bIns="0"/>
          <a:p>
            <a:pPr algn="l" rtl="0" eaLnBrk="0">
              <a:lnSpc>
                <a:spcPct val="91000"/>
              </a:lnSpc>
            </a:pPr>
            <a:endParaRPr lang="en-US" altLang="en-US" sz="100" dirty="0"/>
          </a:p>
          <a:p>
            <a:pPr marL="12700" algn="l" rtl="0" eaLnBrk="0">
              <a:lnSpc>
                <a:spcPct val="84000"/>
              </a:lnSpc>
            </a:pP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Sở</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hữu</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hành</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trình</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tiền</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mã</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hóa</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của</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bạn</a:t>
            </a:r>
            <a:endParaRPr lang="en-US" altLang="en-US" sz="2000" dirty="0">
              <a:latin typeface="Alibaba Sans Viet" panose="020B0503020203040204" charset="0"/>
              <a:cs typeface="Alibaba Sans Viet" panose="020B050302020304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74675" y="1039495"/>
            <a:ext cx="7607935" cy="3304540"/>
          </a:xfrm>
          <a:prstGeom prst="rect">
            <a:avLst/>
          </a:prstGeom>
        </p:spPr>
      </p:pic>
      <p:pic>
        <p:nvPicPr>
          <p:cNvPr id="16" name="picture 16"/>
          <p:cNvPicPr>
            <a:picLocks noChangeAspect="1"/>
          </p:cNvPicPr>
          <p:nvPr>
            <p:custDataLst>
              <p:tags r:id="rId3"/>
            </p:custDataLst>
          </p:nvPr>
        </p:nvPicPr>
        <p:blipFill>
          <a:blip r:embed="rId4"/>
          <a:stretch>
            <a:fillRect/>
          </a:stretch>
        </p:blipFill>
        <p:spPr>
          <a:xfrm rot="21600000">
            <a:off x="318515" y="4652771"/>
            <a:ext cx="256031" cy="256031"/>
          </a:xfrm>
          <a:prstGeom prst="rect">
            <a:avLst/>
          </a:prstGeom>
        </p:spPr>
      </p:pic>
      <p:sp>
        <p:nvSpPr>
          <p:cNvPr id="20" name="textbox 20"/>
          <p:cNvSpPr/>
          <p:nvPr>
            <p:custDataLst>
              <p:tags r:id="rId5"/>
            </p:custDataLst>
          </p:nvPr>
        </p:nvSpPr>
        <p:spPr>
          <a:xfrm>
            <a:off x="573811" y="1173480"/>
            <a:ext cx="7522209" cy="2186939"/>
          </a:xfrm>
          <a:prstGeom prst="rect">
            <a:avLst/>
          </a:prstGeom>
        </p:spPr>
        <p:txBody>
          <a:bodyPr vert="horz" wrap="square" lIns="0" tIns="0" rIns="0" bIns="0"/>
          <a:p>
            <a:pPr algn="l" rtl="0" eaLnBrk="0">
              <a:lnSpc>
                <a:spcPct val="77000"/>
              </a:lnSpc>
            </a:pPr>
            <a:endParaRPr lang="en-US" altLang="en-US" sz="100" dirty="0"/>
          </a:p>
          <a:p>
            <a:pPr marL="13335" indent="0" algn="l" rtl="0" eaLnBrk="0" fontAlgn="auto">
              <a:lnSpc>
                <a:spcPct val="120000"/>
              </a:lnSpc>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Bản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Whitepaper</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này không cấu thành một đề nghị hoặc lời mời, hoặc bất kỳ giao dịch mua bán cổ phiếu, chứng khoán hoặc bất kỳ tài sản nào khác. Bất kỳ sở hữu SFP cũng không cấp cho người dùng bất kỳ quyền nào, người dùng không có bất kỳ quyền sở hữu, quyền lợi, quyền nhận lợi nhuận, quyền đền bù, quyền sở hữu tài sản hoặc sở hữu trí tuệ, quyền quyết định, hoặc bất kỳ quyền khác nào liên quan đến công ty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hoặc các công ty liên kết. SFP có thể được sử dụng cho quản lý giao thức và hệ sinh thái, nhưng không liên quan đến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Corporation</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hoặc các công ty liên kết của nó. </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3335" indent="0" algn="l" rtl="0" eaLnBrk="0" fontAlgn="auto">
              <a:lnSpc>
                <a:spcPct val="120000"/>
              </a:lnSpc>
            </a:pP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13335" indent="0" algn="l" rtl="0" eaLnBrk="0" fontAlgn="auto">
              <a:lnSpc>
                <a:spcPct val="120000"/>
              </a:lnSpc>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Người dùng từ các quốc gia hoặc vùng lãnh thổ sau đây sẽ không được tham gia vào việc mua SFP: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Australia</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Belarus,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China</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Cộng hòa Dân chủ Congo, Cuba,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Iraq</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Iran, Triều Tiên, Sudan,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Syria</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Hoa Kỳ và các lãnh thổ của nó (Samoa Mỹ,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Guam</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Quần đảo Bắc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Mariana</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Puerto</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Rico</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và Quần đảo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Virgin</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của Hoa Kỳ), Zimbabwe.</a:t>
            </a:r>
            <a:endParaRPr lang="en-US" altLang="en-US" sz="1200" dirty="0">
              <a:latin typeface="Alibaba Sans Viet" panose="020B0503020203040204" charset="0"/>
              <a:cs typeface="Alibaba Sans Viet" panose="020B0503020203040204" charset="0"/>
            </a:endParaRPr>
          </a:p>
        </p:txBody>
      </p:sp>
      <p:sp>
        <p:nvSpPr>
          <p:cNvPr id="22" name="textbox 22"/>
          <p:cNvSpPr/>
          <p:nvPr>
            <p:custDataLst>
              <p:tags r:id="rId6"/>
            </p:custDataLst>
          </p:nvPr>
        </p:nvSpPr>
        <p:spPr>
          <a:xfrm>
            <a:off x="420942" y="509617"/>
            <a:ext cx="4996090" cy="44323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Tuyên</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bố</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miễn</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trừ</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trách</a:t>
            </a:r>
            <a:r>
              <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7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nhiệm</a:t>
            </a:r>
            <a:endParaRPr lang="en-US" sz="2400" kern="0" spc="7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28" name="textbox 28"/>
          <p:cNvSpPr/>
          <p:nvPr>
            <p:custDataLst>
              <p:tags r:id="rId3"/>
            </p:custDataLst>
          </p:nvPr>
        </p:nvSpPr>
        <p:spPr>
          <a:xfrm>
            <a:off x="574675" y="509905"/>
            <a:ext cx="8016875" cy="394208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Những</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rủi</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ro</a:t>
            </a:r>
            <a:endParaRPr lang="en-US" altLang="en-US" sz="2400" dirty="0">
              <a:latin typeface="Alibaba Sans Viet" panose="020B0503020203040204" charset="0"/>
              <a:cs typeface="Alibaba Sans Viet" panose="020B0503020203040204" charset="0"/>
            </a:endParaRPr>
          </a:p>
          <a:p>
            <a:pPr marL="27940" indent="0" algn="l" rtl="0" eaLnBrk="0" fontAlgn="auto">
              <a:lnSpc>
                <a:spcPct val="110000"/>
              </a:lnSpc>
              <a:spcBef>
                <a:spcPts val="1000"/>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Bạn thừa nhận và đồng ý rằng có nhiều rủi ro liên quan đến việc mua SFP, nắm giữ SFP và sử dụng SFP để tham gia vào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Trong trường hợp tồi tệ nhất, điều này có thể dẫn đến việc mất toàn bộ hoặc một phần SFP đã được mua. NẾU BẠN QUYẾT ĐỊNH MUA SFP, BẠN RÕ RÀNG THỪA NHẬN, CHẤP NHẬN VÀ ĐỒNG Ý NHỮNG RỦI RO SAU ĐÂY:</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27940" indent="0" algn="l" rtl="0" eaLnBrk="0" fontAlgn="auto">
              <a:lnSpc>
                <a:spcPct val="110000"/>
              </a:lnSpc>
              <a:spcBef>
                <a:spcPts val="1000"/>
              </a:spcBef>
            </a:pPr>
            <a:r>
              <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1. Quy định không rõ ràng và các biện pháp thực thi</a:t>
            </a:r>
            <a:endPar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27940" indent="0" algn="l" rtl="0" eaLnBrk="0" fontAlgn="auto">
              <a:lnSpc>
                <a:spcPct val="110000"/>
              </a:lnSpc>
              <a:spcBef>
                <a:spcPts val="1000"/>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Tình trạng quy định của SFP và công nghệ sổ cái phân tán chưa rõ ràng hoặc chưa được giải quyết ở nhiều lãnh thổ. Việc quản lý tiền ảo đã trở thành mục tiêu chính của quy định ở tất cả các quốc gia lớn trên thế giới. Không thể dự đoán được cơ quan quy định có thể áp dụng các quy định hiện hành hoặc tạo ra các quy định mới liên quan đến công nghệ này và các ứng dụng của nó, bao gồm SFP và/hoặc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Biện pháp quy định có thể ảnh hưởng tiêu cực đến SFP và/hoặc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theo nhiều cách khác nhau. Quỹ tài trợ, nhà phân phối (hoặc các công ty liên kết của họ) có thể ngừng hoạt động tại một lãnh thổ trong trường hợp có các biện pháp quy định, hoặc sự thay đổi về luật pháp hoặc quy định, làm cho hoạt động tại lãnh thổ đó trở thành hành vi bất hợp pháp hoặc không mong muốn thương mại để có được sự chấp thuận quy định cần thiết để hoạt động tại lãnh thổ đó. Sau khi tham khảo ý kiến của nhiều cố vấn pháp lý và phân tích liên tục về phát triển và cấu trúc pháp lý của tiền ảo, sẽ áp dụng một phương pháp cẩn trọng đối với việc bán SFP. Do đó, đối với việc bán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token</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chiến lược bán hàng có thể được điều chỉnh liên tục để tránh rủi ro pháp lý liên quan càng nhiều càng tốt.</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34" name="textbox 34"/>
          <p:cNvSpPr/>
          <p:nvPr>
            <p:custDataLst>
              <p:tags r:id="rId3"/>
            </p:custDataLst>
          </p:nvPr>
        </p:nvSpPr>
        <p:spPr>
          <a:xfrm>
            <a:off x="574675" y="509905"/>
            <a:ext cx="7940040" cy="3540760"/>
          </a:xfrm>
          <a:prstGeom prst="rect">
            <a:avLst/>
          </a:prstGeom>
        </p:spPr>
        <p:txBody>
          <a:bodyPr vert="horz" wrap="square" lIns="0" tIns="0" rIns="0" bIns="0"/>
          <a:p>
            <a:pPr algn="l" rtl="0" eaLnBrk="0">
              <a:lnSpc>
                <a:spcPct val="83000"/>
              </a:lnSpc>
            </a:pPr>
            <a:endParaRPr lang="en-US" altLang="en-US" sz="100" dirty="0"/>
          </a:p>
          <a:p>
            <a:pPr marL="12700" indent="0" algn="l" rtl="0" eaLnBrk="0" fontAlgn="auto">
              <a:lnSpc>
                <a:spcPct val="120000"/>
              </a:lnSpc>
            </a:pP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Những</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rủi</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ro</a:t>
            </a:r>
            <a:endParaRPr lang="en-US" altLang="en-US" sz="2400" dirty="0"/>
          </a:p>
          <a:p>
            <a:pPr marL="34925" indent="0" algn="l" rtl="0" eaLnBrk="0" fontAlgn="auto">
              <a:lnSpc>
                <a:spcPct val="120000"/>
              </a:lnSpc>
              <a:spcBef>
                <a:spcPts val="1045"/>
              </a:spcBef>
            </a:pPr>
            <a:r>
              <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2. Thiếu thông tin tiết lộ đầy đủ</a:t>
            </a:r>
            <a:endPar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4925" indent="0" algn="l" rtl="0" eaLnBrk="0" fontAlgn="auto">
              <a:lnSpc>
                <a:spcPct val="120000"/>
              </a:lnSpc>
              <a:spcBef>
                <a:spcPts val="1045"/>
              </a:spcBef>
            </a:pP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Tính đến thời điểm hiện tại,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vẫn đang trong quá trình phát triển và các khái niệm thiết kế, mã nguồn và các chi tiết kỹ thuật khác cũng có thể được thay đổi và cập nhật thường xuyên. Mặc dù bản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whitepaper</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này chứa thông tin mới nhất liên quan đến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nhưng nó không hoàn toàn hoàn chỉnh và vẫn có thể được điều chỉnh và cập nhật bởi đội ngũ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vào thời gian tới. Đội ngũ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không có khả năng và không có nghĩa vụ thông báo cho các chủ sở hữu của SFP về mọi chi tiết (bao gồm tiến độ phát triển và các mốc thời gian dự kiến) liên quan đến dự án phát triển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do đó, việc thiếu thông tin tiết lộ là không thể tránh khỏi và hợp lý.</a:t>
            </a:r>
            <a:endPar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4925" indent="0" algn="l" rtl="0" eaLnBrk="0" fontAlgn="auto">
              <a:lnSpc>
                <a:spcPct val="120000"/>
              </a:lnSpc>
              <a:spcBef>
                <a:spcPts val="1045"/>
              </a:spcBef>
            </a:pPr>
            <a:r>
              <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3. Cạnh tranh từ các đối thủ cạnh tranh</a:t>
            </a:r>
            <a:endPar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4925" indent="0" algn="l" rtl="0" eaLnBrk="0" fontAlgn="auto">
              <a:lnSpc>
                <a:spcPct val="120000"/>
              </a:lnSpc>
              <a:spcBef>
                <a:spcPts val="1045"/>
              </a:spcBef>
            </a:pP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Các nền tảng quản lý tiền điện tử khác nhau đang xuất hiện với tốc độ nhanh chóng, và ngành công nghiệp ngày càng cạnh tranh. Có thể có các đối thủ thay thế được thành lập sử dụng cùng mã nguồn và giao thức tương tự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Open</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Wallet</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Platform</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 cố gắng tạo ra các tính năng tương tự.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có thể phải cạnh tranh với các đối thủ thay thế này, điều này có thể ảnh hưởng tiêu cực đến SFP và/hoặc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0" name="textbox 40"/>
          <p:cNvSpPr/>
          <p:nvPr>
            <p:custDataLst>
              <p:tags r:id="rId3"/>
            </p:custDataLst>
          </p:nvPr>
        </p:nvSpPr>
        <p:spPr>
          <a:xfrm>
            <a:off x="574675" y="509905"/>
            <a:ext cx="7948295" cy="2938780"/>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Những</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rủi</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ro</a:t>
            </a:r>
            <a:endParaRPr lang="en-US" altLang="en-US" sz="2400" dirty="0">
              <a:latin typeface="Alibaba Sans Viet" panose="020B0503020203040204" charset="0"/>
              <a:cs typeface="Alibaba Sans Viet" panose="020B0503020203040204" charset="0"/>
            </a:endParaRPr>
          </a:p>
          <a:p>
            <a:pPr marL="31115" indent="0" algn="l" rtl="0" eaLnBrk="0" fontAlgn="auto">
              <a:lnSpc>
                <a:spcPct val="120000"/>
              </a:lnSpc>
              <a:spcBef>
                <a:spcPts val="1000"/>
              </a:spcBef>
            </a:pPr>
            <a:r>
              <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4. Mất nhân tài</a:t>
            </a:r>
            <a:endPar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1115" indent="0" algn="l" rtl="0" eaLnBrk="0" fontAlgn="auto">
              <a:lnSpc>
                <a:spcPct val="120000"/>
              </a:lnSpc>
              <a:spcBef>
                <a:spcPts val="1000"/>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Sự phát triển của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phụ thuộc rất nhiều vào sự tiếp tục hợp tác của đội ngũ kỹ thuật hiện tại và các chuyên gia tư vấn, người có kiến thức và kinh nghiệm cao trong các lĩnh vực chuyên môn của họ. Việc mất đi bất kỳ thành viên nào trong nhóm có thể ảnh hưởng tiêu cực đến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hoặc sự phát triển trong tương lai. Hơn nữa, sự ổn định và sự đoàn kết trong nhóm là điều quan trọng đối với sự phát triển tổng thể của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Khả năng xảy ra xung đột trong nhóm hoặc việc rời đi của nhân sự chủ chốt, sẽ dẫn đến ảnh hưởng tiêu cực đến dự án trong tương lai.</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1115" indent="0" algn="l" rtl="0" eaLnBrk="0" fontAlgn="auto">
              <a:lnSpc>
                <a:spcPct val="120000"/>
              </a:lnSpc>
              <a:spcBef>
                <a:spcPts val="1000"/>
              </a:spcBef>
            </a:pPr>
            <a:r>
              <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5. Không thể phát triển</a:t>
            </a:r>
            <a:endParaRPr lang="vi-VN" sz="1200" b="1"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1115" indent="0" algn="l" rtl="0" eaLnBrk="0" fontAlgn="auto">
              <a:lnSpc>
                <a:spcPct val="120000"/>
              </a:lnSpc>
              <a:spcBef>
                <a:spcPts val="1000"/>
              </a:spcBef>
            </a:pP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Có rủi ro rằng việc phát triển nền tảng </a:t>
            </a:r>
            <a:r>
              <a:rPr lang="vi-VN" sz="1200" kern="0" spc="-1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rPr>
              <a:t> sẽ không được thực hiện hoặc triển khai theo kế hoạch, vì nhiều lý do, bao gồm nhưng không giới hạn là sự suy giảm giá của bất kỳ tài sản kỹ thuật số, tiền ảo hoặc SFP nào, khó khăn kỹ thuật không lường trước và thiếu hụt vốn phát triển cho các hoạt động.</a:t>
            </a:r>
            <a:endParaRPr lang="vi-VN" sz="1200" kern="0" spc="-10" dirty="0">
              <a:solidFill>
                <a:srgbClr val="FFFFFF">
                  <a:alpha val="100000"/>
                </a:srgbClr>
              </a:solidFill>
              <a:latin typeface="Alibaba Sans Viet" panose="020B0503020203040204" charset="0"/>
              <a:ea typeface="Alibaba Sans" panose="020B0503020203040204"/>
              <a:cs typeface="Alibaba Sans Viet" panose="020B050302020304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46" name="textbox 46"/>
          <p:cNvSpPr/>
          <p:nvPr>
            <p:custDataLst>
              <p:tags r:id="rId3"/>
            </p:custDataLst>
          </p:nvPr>
        </p:nvSpPr>
        <p:spPr>
          <a:xfrm>
            <a:off x="575310" y="509905"/>
            <a:ext cx="7953375" cy="2938780"/>
          </a:xfrm>
          <a:prstGeom prst="rect">
            <a:avLst/>
          </a:prstGeom>
        </p:spPr>
        <p:txBody>
          <a:bodyPr vert="horz" wrap="square" lIns="0" tIns="0" rIns="0" bIns="0"/>
          <a:p>
            <a:pPr algn="l" rtl="0" eaLnBrk="0">
              <a:lnSpc>
                <a:spcPct val="83000"/>
              </a:lnSpc>
            </a:pP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Những</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rủi</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ro</a:t>
            </a:r>
            <a:endParaRPr lang="en-US" altLang="en-US" sz="2400" dirty="0">
              <a:latin typeface="Alibaba Sans Viet" panose="020B0503020203040204" charset="0"/>
              <a:cs typeface="Alibaba Sans Viet" panose="020B0503020203040204" charset="0"/>
            </a:endParaRPr>
          </a:p>
          <a:p>
            <a:pPr marL="34290" indent="0" algn="l" rtl="0" eaLnBrk="0" fontAlgn="auto">
              <a:lnSpc>
                <a:spcPct val="120000"/>
              </a:lnSpc>
              <a:spcBef>
                <a:spcPts val="1000"/>
              </a:spcBef>
            </a:pPr>
            <a:r>
              <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6. Nhược điểm bảo mật</a:t>
            </a:r>
            <a:endParaRPr lang="vi-VN" sz="1200" b="1"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4290" indent="0" algn="l" rtl="0" eaLnBrk="0" fontAlgn="auto">
              <a:lnSpc>
                <a:spcPct val="120000"/>
              </a:lnSpc>
              <a:spcBef>
                <a:spcPts val="1000"/>
              </a:spcBef>
            </a:pP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Những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hacker</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hoặc các nhóm hoặc tổ chức có ý đồ xấu khác có thể cố gắng can thiệp vào SFP và/hoặc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bằng nhiều cách khác nhau, bao gồm nhưng không giới hạn là các cuộc tấn công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malware</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tấn công lừa đảo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phishing</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tấn công vào chuỗi cung ứng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supply</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chain</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attacks</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và các cuộc tấn công khác. Ngoài ra, có nguy cơ một bên thứ ba hoặc một thành viên của Quỹ, Nhà phân phối hoặc các công ty liên kết của họ có thể cố ý hoặc vô tình giới thiệu những điểm yếu vào cơ sở hạ tầng cốt lõi của SFP và/hoặc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dẫn đến ảnh hưởng tiêu cực đến SFP và/hoặc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4290" indent="0" algn="l" rtl="0" eaLnBrk="0" fontAlgn="auto">
              <a:lnSpc>
                <a:spcPct val="120000"/>
              </a:lnSpc>
              <a:spcBef>
                <a:spcPts val="1000"/>
              </a:spcBef>
            </a:pP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Hơn nữa, tương lai của mã hóa và các đổi mới bảo mật rất khó lường trước, và sự tiến bộ trong mã hóa hoặc tiến bộ kỹ thuật (bao gồm nhưng không giới hạn là phát triển của máy tính lượng tử) có thể mang đến những rủi ro không rõ đối với SFP và/hoặc nền tảng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 bằng cách làm mất hiệu quả cơ chế đồng thuận mã hóa là nền tảng gốc của giao thức </a:t>
            </a:r>
            <a:r>
              <a:rPr lang="vi-VN" sz="1200" kern="0" spc="0" dirty="0" err="1">
                <a:solidFill>
                  <a:srgbClr val="FFFFFF">
                    <a:alpha val="100000"/>
                  </a:srgbClr>
                </a:solidFill>
                <a:latin typeface="Alibaba Sans Viet" panose="020B0503020203040204" charset="0"/>
                <a:ea typeface="Alibaba Sans" panose="020B0503020203040204"/>
                <a:cs typeface="Alibaba Sans Viet" panose="020B0503020203040204" charset="0"/>
              </a:rPr>
              <a:t>blockchain</a:t>
            </a:r>
            <a:r>
              <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vi-VN" sz="1200" kern="0" spc="0" dirty="0">
              <a:solidFill>
                <a:srgbClr val="FFFFFF">
                  <a:alpha val="100000"/>
                </a:srgbClr>
              </a:solidFill>
              <a:latin typeface="Alibaba Sans Viet" panose="020B0503020203040204" charset="0"/>
              <a:ea typeface="Alibaba Sans" panose="020B0503020203040204"/>
              <a:cs typeface="Alibaba Sans Viet" panose="020B050302020304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sp>
        <p:nvSpPr>
          <p:cNvPr id="52" name="textbox 52"/>
          <p:cNvSpPr/>
          <p:nvPr>
            <p:custDataLst>
              <p:tags r:id="rId3"/>
            </p:custDataLst>
          </p:nvPr>
        </p:nvSpPr>
        <p:spPr>
          <a:xfrm>
            <a:off x="420942" y="509617"/>
            <a:ext cx="8077834" cy="1935479"/>
          </a:xfrm>
          <a:prstGeom prst="rect">
            <a:avLst/>
          </a:prstGeom>
        </p:spPr>
        <p:txBody>
          <a:bodyPr vert="horz" wrap="square" lIns="0" tIns="0" rIns="0" bIns="0"/>
          <a:p>
            <a:pPr algn="l" rtl="0" eaLnBrk="0">
              <a:lnSpc>
                <a:spcPct val="83000"/>
              </a:lnSpc>
            </a:pPr>
            <a:endParaRPr lang="en-US" altLang="en-US" sz="100" dirty="0"/>
          </a:p>
          <a:p>
            <a:pPr marL="12700" algn="l" rtl="0" eaLnBrk="0">
              <a:lnSpc>
                <a:spcPts val="3290"/>
              </a:lnSpc>
            </a:pP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Những</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rủi</a:t>
            </a:r>
            <a:r>
              <a:rPr lang="en-US" sz="2400" kern="0" spc="-50" dirty="0">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 </a:t>
            </a:r>
            <a:r>
              <a:rPr lang="en-US" sz="2400" kern="0" spc="-50" dirty="0" err="1">
                <a:ln w="9062" cap="flat" cmpd="sng">
                  <a:solidFill>
                    <a:srgbClr val="79EFBD">
                      <a:alpha val="100000"/>
                    </a:srgbClr>
                  </a:solidFill>
                  <a:prstDash val="solid"/>
                  <a:bevel/>
                </a:ln>
                <a:solidFill>
                  <a:srgbClr val="79EFBD">
                    <a:alpha val="100000"/>
                  </a:srgbClr>
                </a:solidFill>
                <a:latin typeface="Alibaba Sans Viet" panose="020B0503020203040204" charset="0"/>
                <a:ea typeface="Arial" panose="020B0604020202020204"/>
                <a:cs typeface="Alibaba Sans Viet" panose="020B0503020203040204" charset="0"/>
              </a:rPr>
              <a:t>ro</a:t>
            </a:r>
            <a:endParaRPr lang="en-US" altLang="en-US" sz="2400" dirty="0">
              <a:latin typeface="Alibaba Sans Viet" panose="020B0503020203040204" charset="0"/>
              <a:cs typeface="Alibaba Sans Viet" panose="020B0503020203040204" charset="0"/>
            </a:endParaRPr>
          </a:p>
          <a:p>
            <a:pPr marL="35560" algn="l" rtl="0" eaLnBrk="0">
              <a:lnSpc>
                <a:spcPct val="85000"/>
              </a:lnSpc>
              <a:spcBef>
                <a:spcPts val="1045"/>
              </a:spcBef>
            </a:pPr>
            <a:r>
              <a:rPr lang="vi-VN" sz="1200" b="1"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7. Những rủi ro tiềm tàng khác</a:t>
            </a:r>
            <a:endParaRPr lang="vi-VN" sz="1200" b="1" kern="0" spc="-20" dirty="0">
              <a:solidFill>
                <a:srgbClr val="FFFFFF">
                  <a:alpha val="100000"/>
                </a:srgbClr>
              </a:solidFill>
              <a:latin typeface="Alibaba Sans Viet" panose="020B0503020203040204" charset="0"/>
              <a:ea typeface="Alibaba Sans" panose="020B0503020203040204"/>
              <a:cs typeface="Alibaba Sans Viet" panose="020B0503020203040204" charset="0"/>
            </a:endParaRPr>
          </a:p>
          <a:p>
            <a:pPr marL="35560" indent="0" algn="l" rtl="0" eaLnBrk="0" fontAlgn="auto">
              <a:lnSpc>
                <a:spcPct val="120000"/>
              </a:lnSpc>
              <a:spcBef>
                <a:spcPts val="1000"/>
              </a:spcBef>
            </a:pP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Ngoài ra, những rủi ro tiềm tàng được đề cập ngắn gọn ở trên không phải là đầy đủ và còn có những rủi ro khác liên quan đến việc mua, nắm giữ và sử dụng SFP, bao gồm những rủi ro mà Quỹ hoặc Nhà phân phối không thể dự đoán trước. Những rủi ro này có thể trở thành hiện thực khi có sự biến đổi hoặc kết hợp không lường trước của những rủi ro được đề cập ở trên. Trước khi mua SFP, bạn nên tiến hành kiểm tra kỹ càng về Quỹ, Nhà phân phối, các công ty liên kết của họ và đội ngũ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 cũng như hiểu rõ các khuôn khổ tổng thể, nhiệm vụ và tầm nhìn cho nền tảng </a:t>
            </a:r>
            <a:r>
              <a:rPr lang="vi-VN" sz="1200" kern="0" spc="-20" dirty="0" err="1">
                <a:solidFill>
                  <a:srgbClr val="FFFFFF">
                    <a:alpha val="100000"/>
                  </a:srgbClr>
                </a:solidFill>
                <a:latin typeface="Alibaba Sans Viet" panose="020B0503020203040204" charset="0"/>
                <a:ea typeface="Alibaba Sans" panose="020B0503020203040204"/>
                <a:cs typeface="Alibaba Sans Viet" panose="020B0503020203040204" charset="0"/>
              </a:rPr>
              <a:t>SafePal</a:t>
            </a:r>
            <a:r>
              <a:rPr lang="vi-VN" sz="1200" kern="0" spc="-20" dirty="0">
                <a:solidFill>
                  <a:srgbClr val="FFFFFF">
                    <a:alpha val="100000"/>
                  </a:srgbClr>
                </a:solidFill>
                <a:latin typeface="Alibaba Sans Viet" panose="020B0503020203040204" charset="0"/>
                <a:ea typeface="Alibaba Sans" panose="020B0503020203040204"/>
                <a:cs typeface="Alibaba Sans Viet" panose="020B0503020203040204" charset="0"/>
              </a:rPr>
              <a:t>.</a:t>
            </a:r>
            <a:endParaRPr lang="en-US" altLang="en-US" sz="1200" dirty="0">
              <a:latin typeface="Alibaba Sans Viet" panose="020B0503020203040204" charset="0"/>
              <a:cs typeface="Alibaba Sans Viet" panose="020B050302020304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38" name="Shape 138"/>
        <p:cNvGrpSpPr/>
        <p:nvPr/>
      </p:nvGrpSpPr>
      <p:grpSpPr>
        <a:xfrm>
          <a:off x="0" y="0"/>
          <a:ext cx="0" cy="0"/>
          <a:chOff x="0" y="0"/>
          <a:chExt cx="0" cy="0"/>
        </a:xfrm>
      </p:grpSpPr>
      <p:pic>
        <p:nvPicPr>
          <p:cNvPr id="16" name="picture 16"/>
          <p:cNvPicPr>
            <a:picLocks noChangeAspect="1"/>
          </p:cNvPicPr>
          <p:nvPr>
            <p:custDataLst>
              <p:tags r:id="rId1"/>
            </p:custDataLst>
          </p:nvPr>
        </p:nvPicPr>
        <p:blipFill>
          <a:blip r:embed="rId2"/>
          <a:stretch>
            <a:fillRect/>
          </a:stretch>
        </p:blipFill>
        <p:spPr>
          <a:xfrm rot="21600000">
            <a:off x="318515" y="4652771"/>
            <a:ext cx="256031" cy="256031"/>
          </a:xfrm>
          <a:prstGeom prst="rect">
            <a:avLst/>
          </a:prstGeom>
        </p:spPr>
      </p:pic>
      <p:pic>
        <p:nvPicPr>
          <p:cNvPr id="58" name="picture 58"/>
          <p:cNvPicPr>
            <a:picLocks noChangeAspect="1"/>
          </p:cNvPicPr>
          <p:nvPr>
            <p:custDataLst>
              <p:tags r:id="rId3"/>
            </p:custDataLst>
          </p:nvPr>
        </p:nvPicPr>
        <p:blipFill>
          <a:blip r:embed="rId4"/>
          <a:stretch>
            <a:fillRect/>
          </a:stretch>
        </p:blipFill>
        <p:spPr>
          <a:xfrm rot="21600000">
            <a:off x="5122163" y="601311"/>
            <a:ext cx="3038855" cy="3394616"/>
          </a:xfrm>
          <a:prstGeom prst="rect">
            <a:avLst/>
          </a:prstGeom>
        </p:spPr>
      </p:pic>
      <p:pic>
        <p:nvPicPr>
          <p:cNvPr id="60" name="picture 60"/>
          <p:cNvPicPr>
            <a:picLocks noChangeAspect="1"/>
          </p:cNvPicPr>
          <p:nvPr>
            <p:custDataLst>
              <p:tags r:id="rId5"/>
            </p:custDataLst>
          </p:nvPr>
        </p:nvPicPr>
        <p:blipFill>
          <a:blip r:embed="rId6"/>
          <a:stretch>
            <a:fillRect/>
          </a:stretch>
        </p:blipFill>
        <p:spPr>
          <a:xfrm rot="21600000">
            <a:off x="733044" y="3034283"/>
            <a:ext cx="2732532" cy="606552"/>
          </a:xfrm>
          <a:prstGeom prst="rect">
            <a:avLst/>
          </a:prstGeom>
        </p:spPr>
      </p:pic>
      <p:sp>
        <p:nvSpPr>
          <p:cNvPr id="62" name="textbox 62"/>
          <p:cNvSpPr/>
          <p:nvPr>
            <p:custDataLst>
              <p:tags r:id="rId7"/>
            </p:custDataLst>
          </p:nvPr>
        </p:nvSpPr>
        <p:spPr>
          <a:xfrm>
            <a:off x="719593" y="3820173"/>
            <a:ext cx="4338320" cy="284479"/>
          </a:xfrm>
          <a:prstGeom prst="rect">
            <a:avLst/>
          </a:prstGeom>
        </p:spPr>
        <p:txBody>
          <a:bodyPr vert="horz" wrap="square" lIns="0" tIns="0" rIns="0" bIns="0"/>
          <a:p>
            <a:pPr algn="l" rtl="0" eaLnBrk="0">
              <a:lnSpc>
                <a:spcPct val="83000"/>
              </a:lnSpc>
            </a:pPr>
            <a:endParaRPr lang="en-US" altLang="en-US" sz="100" dirty="0"/>
          </a:p>
          <a:p>
            <a:pPr marL="12700" algn="l" rtl="0" eaLnBrk="0">
              <a:lnSpc>
                <a:spcPct val="85000"/>
              </a:lnSpc>
            </a:pP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Cánh</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cửa</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đến</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với</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vũ</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a:t>
            </a:r>
            <a:r>
              <a:rPr lang="en-US" sz="2000" b="1" kern="0" spc="-10" dirty="0" err="1">
                <a:solidFill>
                  <a:srgbClr val="79EFBD">
                    <a:alpha val="100000"/>
                  </a:srgbClr>
                </a:solidFill>
                <a:latin typeface="Alibaba Sans Viet" panose="020B0503020203040204" charset="0"/>
                <a:ea typeface="Alibaba Sans" panose="020B0503020203040204"/>
                <a:cs typeface="Alibaba Sans Viet" panose="020B0503020203040204" charset="0"/>
              </a:rPr>
              <a:t>trụ</a:t>
            </a:r>
            <a:r>
              <a:rPr lang="en-US" sz="2000" b="1" kern="0" spc="-10" dirty="0">
                <a:solidFill>
                  <a:srgbClr val="79EFBD">
                    <a:alpha val="100000"/>
                  </a:srgbClr>
                </a:solidFill>
                <a:latin typeface="Alibaba Sans Viet" panose="020B0503020203040204" charset="0"/>
                <a:ea typeface="Alibaba Sans" panose="020B0503020203040204"/>
                <a:cs typeface="Alibaba Sans Viet" panose="020B0503020203040204" charset="0"/>
              </a:rPr>
              <a:t> Web3</a:t>
            </a:r>
            <a:endParaRPr lang="en-US" altLang="en-US" sz="2000" dirty="0">
              <a:latin typeface="Alibaba Sans Viet" panose="020B0503020203040204" charset="0"/>
              <a:cs typeface="Alibaba Sans Viet" panose="020B0503020203040204" charset="0"/>
            </a:endParaRPr>
          </a:p>
        </p:txBody>
      </p:sp>
      <p:sp>
        <p:nvSpPr>
          <p:cNvPr id="64" name="textbox 64"/>
          <p:cNvSpPr/>
          <p:nvPr>
            <p:custDataLst>
              <p:tags r:id="rId8"/>
            </p:custDataLst>
          </p:nvPr>
        </p:nvSpPr>
        <p:spPr>
          <a:xfrm>
            <a:off x="692150" y="2652395"/>
            <a:ext cx="3121025" cy="288925"/>
          </a:xfrm>
          <a:prstGeom prst="rect">
            <a:avLst/>
          </a:prstGeom>
        </p:spPr>
        <p:txBody>
          <a:bodyPr vert="horz" wrap="square" lIns="0" tIns="0" rIns="0" bIns="0"/>
          <a:p>
            <a:pPr algn="l" rtl="0" eaLnBrk="0">
              <a:lnSpc>
                <a:spcPct val="83000"/>
              </a:lnSpc>
            </a:pPr>
            <a:endParaRPr lang="en-US" altLang="en-US" sz="100" dirty="0"/>
          </a:p>
          <a:p>
            <a:pPr marL="12700" algn="l" rtl="0" eaLnBrk="0">
              <a:lnSpc>
                <a:spcPct val="88000"/>
              </a:lnSpc>
            </a:pPr>
            <a:r>
              <a:rPr lang="en-US" b="1" kern="0" spc="50" dirty="0" err="1">
                <a:solidFill>
                  <a:srgbClr val="F2F2F2">
                    <a:alpha val="100000"/>
                  </a:srgbClr>
                </a:solidFill>
                <a:latin typeface="Alibaba Sans Viet" panose="020B0503020203040204" charset="0"/>
                <a:ea typeface="Alibaba Sans" panose="020B0503020203040204"/>
                <a:cs typeface="Alibaba Sans Viet" panose="020B0503020203040204" charset="0"/>
              </a:rPr>
              <a:t>Chào</a:t>
            </a:r>
            <a:r>
              <a:rPr lang="en-US" b="1" kern="0" spc="50" dirty="0">
                <a:solidFill>
                  <a:srgbClr val="F2F2F2">
                    <a:alpha val="100000"/>
                  </a:srgbClr>
                </a:solidFill>
                <a:latin typeface="Alibaba Sans Viet" panose="020B0503020203040204" charset="0"/>
                <a:ea typeface="Alibaba Sans" panose="020B0503020203040204"/>
                <a:cs typeface="Alibaba Sans Viet" panose="020B0503020203040204" charset="0"/>
              </a:rPr>
              <a:t> </a:t>
            </a:r>
            <a:r>
              <a:rPr lang="en-US" b="1" kern="0" spc="50" dirty="0" err="1">
                <a:solidFill>
                  <a:srgbClr val="F2F2F2">
                    <a:alpha val="100000"/>
                  </a:srgbClr>
                </a:solidFill>
                <a:latin typeface="Alibaba Sans Viet" panose="020B0503020203040204" charset="0"/>
                <a:ea typeface="Alibaba Sans" panose="020B0503020203040204"/>
                <a:cs typeface="Alibaba Sans Viet" panose="020B0503020203040204" charset="0"/>
              </a:rPr>
              <a:t>mừng</a:t>
            </a:r>
            <a:r>
              <a:rPr lang="en-US" b="1" kern="0" spc="50" dirty="0">
                <a:solidFill>
                  <a:srgbClr val="F2F2F2">
                    <a:alpha val="100000"/>
                  </a:srgbClr>
                </a:solidFill>
                <a:latin typeface="Alibaba Sans Viet" panose="020B0503020203040204" charset="0"/>
                <a:ea typeface="Alibaba Sans" panose="020B0503020203040204"/>
                <a:cs typeface="Alibaba Sans Viet" panose="020B0503020203040204" charset="0"/>
              </a:rPr>
              <a:t> </a:t>
            </a:r>
            <a:r>
              <a:rPr lang="en-US" b="1" kern="0" spc="50" dirty="0" err="1">
                <a:solidFill>
                  <a:srgbClr val="F2F2F2">
                    <a:alpha val="100000"/>
                  </a:srgbClr>
                </a:solidFill>
                <a:latin typeface="Alibaba Sans Viet" panose="020B0503020203040204" charset="0"/>
                <a:ea typeface="Alibaba Sans" panose="020B0503020203040204"/>
                <a:cs typeface="Alibaba Sans Viet" panose="020B0503020203040204" charset="0"/>
              </a:rPr>
              <a:t>bạn</a:t>
            </a:r>
            <a:r>
              <a:rPr lang="en-US" b="1" kern="0" spc="50" dirty="0">
                <a:solidFill>
                  <a:srgbClr val="F2F2F2">
                    <a:alpha val="100000"/>
                  </a:srgbClr>
                </a:solidFill>
                <a:latin typeface="Alibaba Sans Viet" panose="020B0503020203040204" charset="0"/>
                <a:ea typeface="Alibaba Sans" panose="020B0503020203040204"/>
                <a:cs typeface="Alibaba Sans Viet" panose="020B0503020203040204" charset="0"/>
              </a:rPr>
              <a:t> </a:t>
            </a:r>
            <a:r>
              <a:rPr lang="en-US" b="1" kern="0" spc="50" dirty="0" err="1">
                <a:solidFill>
                  <a:srgbClr val="F2F2F2">
                    <a:alpha val="100000"/>
                  </a:srgbClr>
                </a:solidFill>
                <a:latin typeface="Alibaba Sans Viet" panose="020B0503020203040204" charset="0"/>
                <a:ea typeface="Alibaba Sans" panose="020B0503020203040204"/>
                <a:cs typeface="Alibaba Sans Viet" panose="020B0503020203040204" charset="0"/>
              </a:rPr>
              <a:t>đến</a:t>
            </a:r>
            <a:r>
              <a:rPr lang="en-US" b="1" kern="0" spc="50" dirty="0">
                <a:solidFill>
                  <a:srgbClr val="F2F2F2">
                    <a:alpha val="100000"/>
                  </a:srgbClr>
                </a:solidFill>
                <a:latin typeface="Alibaba Sans Viet" panose="020B0503020203040204" charset="0"/>
                <a:ea typeface="Alibaba Sans" panose="020B0503020203040204"/>
                <a:cs typeface="Alibaba Sans Viet" panose="020B0503020203040204" charset="0"/>
              </a:rPr>
              <a:t> </a:t>
            </a:r>
            <a:r>
              <a:rPr lang="en-US" b="1" kern="0" spc="50" dirty="0" err="1">
                <a:solidFill>
                  <a:srgbClr val="F2F2F2">
                    <a:alpha val="100000"/>
                  </a:srgbClr>
                </a:solidFill>
                <a:latin typeface="Alibaba Sans Viet" panose="020B0503020203040204" charset="0"/>
                <a:ea typeface="Alibaba Sans" panose="020B0503020203040204"/>
                <a:cs typeface="Alibaba Sans Viet" panose="020B0503020203040204" charset="0"/>
              </a:rPr>
              <a:t>với</a:t>
            </a:r>
            <a:endParaRPr lang="en-US" altLang="en-US" dirty="0">
              <a:latin typeface="Alibaba Sans Viet" panose="020B0503020203040204" charset="0"/>
              <a:cs typeface="Alibaba Sans Viet" panose="020B050302020304020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COMMONDATA" val="eyJoZGlkIjoiNTcxNGM3YTIyNzU0NTA5ZGRhY2E4MDgyZTc1YjllMTgifQ=="/>
  <p:tag name="KSO_WPP_MARK_KEY" val="9ad8b632-f880-4284-9652-c042215fa016"/>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 name="KSO_WM_UNIT_PLACING_PICTURE_USER_VIEWPORT" val="{&quot;height&quot;:5204,&quot;width&quot;:119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UNIT_PLACING_PICTURE_USER_VIEWPORT" val="{&quot;height&quot;:3443.9984251968503,&quot;width&quot;:11845.99842519685}"/>
</p:tagLst>
</file>

<file path=ppt/tags/tag15.xml><?xml version="1.0" encoding="utf-8"?>
<p:tagLst xmlns:p="http://schemas.openxmlformats.org/presentationml/2006/main">
  <p:tag name="KSO_WM_BEAUTIFY_FLAG" val=""/>
  <p:tag name="KSO_WM_UNIT_PLACING_PICTURE_USER_VIEWPORT" val="{&quot;height&quot;:698,&quot;width&quot;:7867.85826771653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PLACING_PICTURE_USER_VIEWPORT" val="{&quot;height&quot;:4255.198425196851,&quot;width&quot;:2378.3984251968504}"/>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16685</Words>
  <Application>WPS 演示</Application>
  <PresentationFormat/>
  <Paragraphs>229</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Arial</vt:lpstr>
      <vt:lpstr>Open Sans</vt:lpstr>
      <vt:lpstr>Open Sans Medium</vt:lpstr>
      <vt:lpstr>Poppins</vt:lpstr>
      <vt:lpstr>Segoe Print</vt:lpstr>
      <vt:lpstr>Alibaba Sans</vt:lpstr>
      <vt:lpstr>Alibaba Sans Thai</vt:lpstr>
      <vt:lpstr>Alibaba Sans Viet</vt:lpstr>
      <vt:lpstr>微软雅黑</vt:lpstr>
      <vt:lpstr>Arial Unicode MS</vt:lpstr>
      <vt:lpstr>Wingdings</vt:lpstr>
      <vt:lpstr>Wingdings</vt:lpstr>
      <vt:lpstr>Webdings</vt:lpstr>
      <vt:lpstr>Alibaba Sans</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camille丽玉</cp:lastModifiedBy>
  <cp:revision>194</cp:revision>
  <dcterms:created xsi:type="dcterms:W3CDTF">2022-07-14T05:29:00Z</dcterms:created>
  <dcterms:modified xsi:type="dcterms:W3CDTF">2023-10-12T16:30:25Z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5BD06DD0437F44D2A228DF489C28D1C0</vt:lpwstr>
  </property>
  <property fmtid="{D5CDD505-2E9C-101B-9397-08002B2CF9AE}" pid="3" name="KSOProductBuildVer">
    <vt:lpwstr>2052-12.1.0.15712</vt:lpwstr>
  </property>
</Properties>
</file>